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79" r:id="rId2"/>
    <p:sldId id="268" r:id="rId3"/>
    <p:sldId id="258" r:id="rId4"/>
    <p:sldId id="259" r:id="rId5"/>
    <p:sldId id="260" r:id="rId6"/>
    <p:sldId id="261" r:id="rId7"/>
    <p:sldId id="262" r:id="rId8"/>
    <p:sldId id="263" r:id="rId9"/>
    <p:sldId id="269" r:id="rId10"/>
    <p:sldId id="270" r:id="rId11"/>
    <p:sldId id="271" r:id="rId12"/>
    <p:sldId id="272" r:id="rId13"/>
    <p:sldId id="273" r:id="rId14"/>
    <p:sldId id="278" r:id="rId15"/>
    <p:sldId id="277" r:id="rId16"/>
    <p:sldId id="275" r:id="rId17"/>
    <p:sldId id="276" r:id="rId18"/>
    <p:sldId id="264" r:id="rId19"/>
    <p:sldId id="265" r:id="rId20"/>
    <p:sldId id="266" r:id="rId21"/>
    <p:sldId id="267" r:id="rId22"/>
  </p:sldIdLst>
  <p:sldSz cx="18288000" cy="10287000"/>
  <p:notesSz cx="6858000" cy="9144000"/>
  <p:embeddedFontLst>
    <p:embeddedFont>
      <p:font typeface="Algerian" panose="04020705040A02060702" pitchFamily="82" charset="0"/>
      <p:regular r:id="rId24"/>
    </p:embeddedFont>
    <p:embeddedFont>
      <p:font typeface="Arimo Bold" panose="020B0604020202020204" charset="0"/>
      <p:regular r:id="rId25"/>
    </p:embeddedFont>
    <p:embeddedFont>
      <p:font typeface="Overpass" panose="020B0604020202020204" charset="0"/>
      <p:regular r:id="rId26"/>
    </p:embeddedFont>
    <p:embeddedFont>
      <p:font typeface="Overpass Bold" panose="020B0604020202020204" charset="0"/>
      <p:regular r:id="rId27"/>
    </p:embeddedFont>
    <p:embeddedFont>
      <p:font typeface="Overpass Light" panose="020B0604020202020204" charset="0"/>
      <p:regular r:id="rId28"/>
    </p:embeddedFont>
    <p:embeddedFont>
      <p:font typeface="Overpass Light Italics"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9" d="100"/>
          <a:sy n="49" d="100"/>
        </p:scale>
        <p:origin x="104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30T10:58:25.033"/>
    </inkml:context>
    <inkml:brush xml:id="br0">
      <inkml:brushProperty name="width" value="0.2" units="cm"/>
      <inkml:brushProperty name="height" value="0.2" units="cm"/>
      <inkml:brushProperty name="color" value="#E71224"/>
    </inkml:brush>
  </inkml:definitions>
  <inkml:trace contextRef="#ctx0" brushRef="#br0">1 1 6553,'0'0'0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30T10:58:31.381"/>
    </inkml:context>
    <inkml:brush xml:id="br0">
      <inkml:brushProperty name="width" value="0.2" units="cm"/>
      <inkml:brushProperty name="height" value="0.2" units="cm"/>
      <inkml:brushProperty name="color" value="#E71224"/>
    </inkml:brush>
  </inkml:definitions>
  <inkml:trace contextRef="#ctx0" brushRef="#br0">2835 1418 17681,'-1'56'0,"-2"-1"0,-3 1 0,-1-1 0,-3-1 0,-2 1 0,-2-1 0,-2-1 0,-2-1 0,-3 0 0,-1-1 0,-2-1 0,-2-1 0,-3-1 0,-1-1 0,-1-1 0,-3-2 0,-1-1 0,-2-1 0,-2-2 0,-1-1 0,-2-2 0,-1-2 0,-1-1 0,-2-3 0,-1-1 0,-1-1 0,-1-3 0,-1-2 0,-1-2 0,-1-1 0,0-3 0,-1-2 0,-1-2 0,-1-2 0,1-2 0,-1-3 0,-1-1 0,1-3 0,-1-2 0,0-2 0,1-2 0,-1-3 0,1-1 0,0-3 0,1-2 0,0-2 0,1-2 0,0-2 0,2-3 0,0-1 0,0-2 0,2-2 0,1-3 0,2-1 0,0-1 0,1-3 0,2-1 0,2-2 0,1-2 0,1-1 0,2-2 0,2-1 0,1-1 0,2-2 0,2-1 0,2-1 0,2-1 0,2-1 0,2-1 0,1-1 0,3 0 0,2-1 0,2-1 0,2-1 0,2 1 0,2-1 0,3-1 0,2 1 0,2-1 0,2 0 0,2 1 0,2-1 0,3 1 0,2 0 0,2 1 0,2 0 0,2 1 0,2 0 0,3 2 0,1 0 0,2 0 0,2 2 0,2 1 0,2 2 0,2 0 0,2 1 0,1 2 0,2 2 0,2 1 0,1 1 0,1 2 0,2 2 0,2 1 0,1 2 0,0 2 0,2 2 0,1 2 0,2 2 0,0 2 0,0 1 0,2 3 0,0 2 0,1 2 0,0 2 0,1 2 0,0 2 0,1 3 0,-1 2 0,1 2 0,0 2 0,-1 2 0,1 2 0,-1 3 0,-1 2 0,1 2 0,-1 2 0,-1 2 0,-1 2 0,0 3 0,-1 1 0,-1 2 0,-1 2 0,-1 2 0,-1 2 0,-1 2 0,-2 2 0,-1 1 0,-1 2 0,-2 2 0,-1 1 0,-2 1 0,-2 2 0,-1 2 0,-3 1 0,-1 0 0,-1 2 0,-3 1 0,-2 2 0,-2 0 0,-1 0 0,-3 2 0,-2 0 0,-2 1 0,-2 0 0,-2 1 0,-3 0 0,-1 1 0,-3-1 0,-2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30T10:58:38.019"/>
    </inkml:context>
    <inkml:brush xml:id="br0">
      <inkml:brushProperty name="width" value="0.2" units="cm"/>
      <inkml:brushProperty name="height" value="0.2" units="cm"/>
      <inkml:brushProperty name="color" value="#E71224"/>
    </inkml:brush>
  </inkml:definitions>
  <inkml:trace contextRef="#ctx0" brushRef="#br0">1 0 6553,'0'0'0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30T12:02:00.452"/>
    </inkml:context>
    <inkml:brush xml:id="br0">
      <inkml:brushProperty name="width" value="0.1" units="cm"/>
      <inkml:brushProperty name="height" value="0.1" units="cm"/>
      <inkml:brushProperty name="color" value="#E71224"/>
    </inkml:brush>
  </inkml:definitions>
  <inkml:trace contextRef="#ctx0" brushRef="#br0">0 1 9830,'0'0'0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30T12:02:06.421"/>
    </inkml:context>
    <inkml:brush xml:id="br0">
      <inkml:brushProperty name="width" value="0.1" units="cm"/>
      <inkml:brushProperty name="height" value="0.1" units="cm"/>
      <inkml:brushProperty name="color" value="#E71224"/>
    </inkml:brush>
  </inkml:definitions>
  <inkml:trace contextRef="#ctx0" brushRef="#br0">1096 961 18700,'0'37'0,"-2"1"0,0-1 0,-1 1 0,-1-1 0,0 0 0,-2-1 0,0 0 0,-1 0 0,-1-1 0,0 0 0,-2-2 0,0 1 0,-1-2 0,0 0 0,-2-1 0,0-1 0,0-1 0,-1-1 0,-1-1 0,-1 0 0,0-2 0,-1-1 0,0-2 0,0 0 0,-1-2 0,-1-1 0,0-1 0,0-2 0,-1 0 0,0-3 0,0 0 0,-1-2 0,0-2 0,0-1 0,0-1 0,0-2 0,-1-1 0,1-2 0,-1-1 0,1-2 0,-1-1 0,1-2 0,0-1 0,0-2 0,0-1 0,0-1 0,0-2 0,1-2 0,0 0 0,0-3 0,1 0 0,0-2 0,0-1 0,1-1 0,1-2 0,-1 0 0,2-2 0,0-1 0,0-2 0,1 0 0,1-1 0,0-1 0,1-1 0,1-1 0,0-1 0,2 0 0,-1-2 0,2 1 0,0-2 0,2 0 0,0-1 0,0 0 0,2 0 0,0-1 0,2 0 0,0-1 0,0 1 0,2-1 0,1 1 0,0-1 0,1 0 0,2 1 0,0-1 0,0 1 0,2 0 0,0 1 0,2 0 0,0 0 0,0 1 0,2 1 0,0 0 0,2 1 0,-1 0 0,2 1 0,0 1 0,1 1 0,1 1 0,0 1 0,1 1 0,1 1 0,0 1 0,0 1 0,2 1 0,-1 1 0,1 2 0,1 1 0,0 1 0,0 2 0,1 1 0,0 1 0,0 2 0,1 1 0,0 1 0,0 2 0,0 1 0,0 2 0,0 2 0,1 0 0,-1 3 0,1 0 0,-1 3 0,1 0 0,-1 2 0,0 2 0,0 1 0,0 2 0,0 1 0,-1 1 0,0 2 0,0 1 0,-1 1 0,0 2 0,0 1 0,-1 1 0,-1 2 0,0 1 0,0 1 0,-1 1 0,0 1 0,-1 1 0,-1 1 0,-1 1 0,0 1 0,0 1 0,-2 1 0,0 1 0,-1 0 0,0 1 0,-2 0 0,0 1 0,-1 1 0,-1 0 0,0 0 0,-2 1 0,0 0 0,-1 1 0,-1-1 0,0 1 0,-2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30T13:25:39.520"/>
    </inkml:context>
    <inkml:brush xml:id="br0">
      <inkml:brushProperty name="width" value="0.1" units="cm"/>
      <inkml:brushProperty name="height" value="0.1" units="cm"/>
      <inkml:brushProperty name="color" value="#E71224"/>
    </inkml:brush>
  </inkml:definitions>
  <inkml:trace contextRef="#ctx0" brushRef="#br0">0 1 21078,'0'3568'0,"7428"-3568"0,-7428-3568 0,-7428 3568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30T13:18:40.529"/>
    </inkml:context>
    <inkml:brush xml:id="br0">
      <inkml:brushProperty name="width" value="0.1" units="cm"/>
      <inkml:brushProperty name="height" value="0.1" units="cm"/>
      <inkml:brushProperty name="color" value="#E71224"/>
    </inkml:brush>
  </inkml:definitions>
  <inkml:trace contextRef="#ctx0" brushRef="#br0">0 1 21217,'0'2962'0,"17739"-2962"0,-17739-2962 0,-17739 2962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30T13:09:47.025"/>
    </inkml:context>
    <inkml:brush xml:id="br0">
      <inkml:brushProperty name="width" value="0.1" units="cm"/>
      <inkml:brushProperty name="height" value="0.1" units="cm"/>
      <inkml:brushProperty name="color" value="#008C3A"/>
    </inkml:brush>
  </inkml:definitions>
  <inkml:trace contextRef="#ctx0" brushRef="#br0">0 0 23004,'0'2515'0,"11311"-2515"0,-11311-2515 0,-11311 2515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vecteezy.com/vector-art/14703701-communication-and-global-high-speed-wireless-internet-wifi-connection-spider-web-of-network-connections-with-on-a-futuristic-dark-blue-background" TargetMode="External"/><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customXml" Target="../ink/ink5.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customXml" Target="../ink/ink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A15EB5-D569-3C14-7F3D-5E07C870716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8288000" cy="10287000"/>
          </a:xfrm>
          <a:prstGeom prst="rect">
            <a:avLst/>
          </a:prstGeom>
        </p:spPr>
      </p:pic>
      <p:sp>
        <p:nvSpPr>
          <p:cNvPr id="4" name="TextBox 3">
            <a:extLst>
              <a:ext uri="{FF2B5EF4-FFF2-40B4-BE49-F238E27FC236}">
                <a16:creationId xmlns:a16="http://schemas.microsoft.com/office/drawing/2014/main" id="{AB4C8040-7358-BFD5-0A97-20CFA5275B7A}"/>
              </a:ext>
            </a:extLst>
          </p:cNvPr>
          <p:cNvSpPr txBox="1"/>
          <p:nvPr/>
        </p:nvSpPr>
        <p:spPr>
          <a:xfrm>
            <a:off x="5181600" y="114300"/>
            <a:ext cx="9296400" cy="2154436"/>
          </a:xfrm>
          <a:prstGeom prst="rect">
            <a:avLst/>
          </a:prstGeom>
          <a:noFill/>
        </p:spPr>
        <p:txBody>
          <a:bodyPr wrap="square" rtlCol="0">
            <a:spAutoFit/>
          </a:bodyPr>
          <a:lstStyle/>
          <a:p>
            <a:pPr algn="ctr"/>
            <a:r>
              <a:rPr lang="en-IN" sz="8000" i="1" u="sng" dirty="0">
                <a:solidFill>
                  <a:schemeClr val="bg1"/>
                </a:solidFill>
                <a:latin typeface="Algerian" panose="04020705040A02060702" pitchFamily="82" charset="0"/>
              </a:rPr>
              <a:t>Wi-Fi Jamming</a:t>
            </a:r>
          </a:p>
          <a:p>
            <a:pPr algn="ctr"/>
            <a:endParaRPr lang="en-IN" sz="5400" dirty="0"/>
          </a:p>
        </p:txBody>
      </p:sp>
      <p:sp>
        <p:nvSpPr>
          <p:cNvPr id="7" name="TextBox 6">
            <a:extLst>
              <a:ext uri="{FF2B5EF4-FFF2-40B4-BE49-F238E27FC236}">
                <a16:creationId xmlns:a16="http://schemas.microsoft.com/office/drawing/2014/main" id="{290AC58D-FAF1-BD3E-63C1-D186F91D726E}"/>
              </a:ext>
            </a:extLst>
          </p:cNvPr>
          <p:cNvSpPr txBox="1"/>
          <p:nvPr/>
        </p:nvSpPr>
        <p:spPr>
          <a:xfrm>
            <a:off x="-762000" y="2628900"/>
            <a:ext cx="184731" cy="369332"/>
          </a:xfrm>
          <a:prstGeom prst="rect">
            <a:avLst/>
          </a:prstGeom>
          <a:noFill/>
        </p:spPr>
        <p:txBody>
          <a:bodyPr wrap="none" rtlCol="0">
            <a:spAutoFit/>
          </a:bodyPr>
          <a:lstStyle/>
          <a:p>
            <a:endParaRPr lang="en-IN" dirty="0"/>
          </a:p>
        </p:txBody>
      </p:sp>
      <p:sp>
        <p:nvSpPr>
          <p:cNvPr id="10" name="TextBox 9">
            <a:extLst>
              <a:ext uri="{FF2B5EF4-FFF2-40B4-BE49-F238E27FC236}">
                <a16:creationId xmlns:a16="http://schemas.microsoft.com/office/drawing/2014/main" id="{F764CE2C-74B2-5127-AAD9-A3E9B01B5062}"/>
              </a:ext>
            </a:extLst>
          </p:cNvPr>
          <p:cNvSpPr txBox="1"/>
          <p:nvPr/>
        </p:nvSpPr>
        <p:spPr>
          <a:xfrm>
            <a:off x="4495800" y="1562100"/>
            <a:ext cx="11578182" cy="677108"/>
          </a:xfrm>
          <a:prstGeom prst="rect">
            <a:avLst/>
          </a:prstGeom>
          <a:noFill/>
        </p:spPr>
        <p:txBody>
          <a:bodyPr wrap="square" rtlCol="0">
            <a:spAutoFit/>
          </a:bodyPr>
          <a:lstStyle/>
          <a:p>
            <a:r>
              <a:rPr lang="en-US" sz="2000" i="1" dirty="0">
                <a:solidFill>
                  <a:schemeClr val="bg1"/>
                </a:solidFill>
                <a:latin typeface="Overpass Light"/>
                <a:ea typeface="Overpass Light"/>
                <a:cs typeface="Overpass Light"/>
                <a:sym typeface="Overpass Light"/>
              </a:rPr>
              <a:t>Understanding Wireless Networks and Preventing Disruptions in Modern Computing Environments</a:t>
            </a:r>
          </a:p>
          <a:p>
            <a:endParaRPr lang="en-IN" dirty="0"/>
          </a:p>
        </p:txBody>
      </p:sp>
    </p:spTree>
    <p:extLst>
      <p:ext uri="{BB962C8B-B14F-4D97-AF65-F5344CB8AC3E}">
        <p14:creationId xmlns:p14="http://schemas.microsoft.com/office/powerpoint/2010/main" val="2185832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C14BE1-B46C-0C51-9FE7-C81AD1808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4469"/>
            <a:ext cx="18288000" cy="10501469"/>
          </a:xfrm>
          <a:prstGeom prst="rect">
            <a:avLst/>
          </a:prstGeom>
        </p:spPr>
      </p:pic>
    </p:spTree>
    <p:extLst>
      <p:ext uri="{BB962C8B-B14F-4D97-AF65-F5344CB8AC3E}">
        <p14:creationId xmlns:p14="http://schemas.microsoft.com/office/powerpoint/2010/main" val="3892687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421ECD-69FF-556E-B856-2C9701217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7999" cy="102870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49A4D56-D582-221E-4B79-05CB06100432}"/>
                  </a:ext>
                </a:extLst>
              </p14:cNvPr>
              <p14:cNvContentPartPr/>
              <p14:nvPr/>
            </p14:nvContentPartPr>
            <p14:xfrm>
              <a:off x="-614557" y="3515512"/>
              <a:ext cx="360" cy="360"/>
            </p14:xfrm>
          </p:contentPart>
        </mc:Choice>
        <mc:Fallback>
          <p:pic>
            <p:nvPicPr>
              <p:cNvPr id="4" name="Ink 3">
                <a:extLst>
                  <a:ext uri="{FF2B5EF4-FFF2-40B4-BE49-F238E27FC236}">
                    <a16:creationId xmlns:a16="http://schemas.microsoft.com/office/drawing/2014/main" id="{B49A4D56-D582-221E-4B79-05CB06100432}"/>
                  </a:ext>
                </a:extLst>
              </p:cNvPr>
              <p:cNvPicPr/>
              <p:nvPr/>
            </p:nvPicPr>
            <p:blipFill>
              <a:blip r:embed="rId4"/>
              <a:stretch>
                <a:fillRect/>
              </a:stretch>
            </p:blipFill>
            <p:spPr>
              <a:xfrm>
                <a:off x="-632557" y="3497872"/>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99C2F2D5-F8BE-38F4-03DD-208C1FDF40BA}"/>
                  </a:ext>
                </a:extLst>
              </p14:cNvPr>
              <p14:cNvContentPartPr/>
              <p14:nvPr/>
            </p14:nvContentPartPr>
            <p14:xfrm>
              <a:off x="6991523" y="2150032"/>
              <a:ext cx="394560" cy="691560"/>
            </p14:xfrm>
          </p:contentPart>
        </mc:Choice>
        <mc:Fallback>
          <p:pic>
            <p:nvPicPr>
              <p:cNvPr id="6" name="Ink 5">
                <a:extLst>
                  <a:ext uri="{FF2B5EF4-FFF2-40B4-BE49-F238E27FC236}">
                    <a16:creationId xmlns:a16="http://schemas.microsoft.com/office/drawing/2014/main" id="{99C2F2D5-F8BE-38F4-03DD-208C1FDF40BA}"/>
                  </a:ext>
                </a:extLst>
              </p:cNvPr>
              <p:cNvPicPr/>
              <p:nvPr/>
            </p:nvPicPr>
            <p:blipFill>
              <a:blip r:embed="rId6"/>
              <a:stretch>
                <a:fillRect/>
              </a:stretch>
            </p:blipFill>
            <p:spPr>
              <a:xfrm>
                <a:off x="6973883" y="2132392"/>
                <a:ext cx="430200" cy="727200"/>
              </a:xfrm>
              <a:prstGeom prst="rect">
                <a:avLst/>
              </a:prstGeom>
            </p:spPr>
          </p:pic>
        </mc:Fallback>
      </mc:AlternateContent>
    </p:spTree>
    <p:extLst>
      <p:ext uri="{BB962C8B-B14F-4D97-AF65-F5344CB8AC3E}">
        <p14:creationId xmlns:p14="http://schemas.microsoft.com/office/powerpoint/2010/main" val="1950193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ED0857-263A-A92A-930E-37EFBFAFF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8" y="0"/>
            <a:ext cx="18323858" cy="10287000"/>
          </a:xfrm>
          <a:prstGeom prst="rect">
            <a:avLst/>
          </a:prstGeom>
        </p:spPr>
      </p:pic>
    </p:spTree>
    <p:extLst>
      <p:ext uri="{BB962C8B-B14F-4D97-AF65-F5344CB8AC3E}">
        <p14:creationId xmlns:p14="http://schemas.microsoft.com/office/powerpoint/2010/main" val="1286313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515837-6018-B022-B9E0-FDACE9E3A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4271321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5E159B-9165-1AB7-C831-6E302B41A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8000" cy="10287000"/>
          </a:xfrm>
          <a:prstGeom prst="rect">
            <a:avLst/>
          </a:prstGeom>
        </p:spPr>
      </p:pic>
    </p:spTree>
    <p:extLst>
      <p:ext uri="{BB962C8B-B14F-4D97-AF65-F5344CB8AC3E}">
        <p14:creationId xmlns:p14="http://schemas.microsoft.com/office/powerpoint/2010/main" val="3261822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0356C3-A54F-9EAA-90A0-054688A90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TextBox 4">
            <a:extLst>
              <a:ext uri="{FF2B5EF4-FFF2-40B4-BE49-F238E27FC236}">
                <a16:creationId xmlns:a16="http://schemas.microsoft.com/office/drawing/2014/main" id="{ADE55F75-0E3D-5CA7-13A3-C2A40B0409B6}"/>
              </a:ext>
            </a:extLst>
          </p:cNvPr>
          <p:cNvSpPr txBox="1"/>
          <p:nvPr/>
        </p:nvSpPr>
        <p:spPr>
          <a:xfrm>
            <a:off x="304800" y="2781300"/>
            <a:ext cx="6394259" cy="707886"/>
          </a:xfrm>
          <a:prstGeom prst="rect">
            <a:avLst/>
          </a:prstGeom>
          <a:noFill/>
        </p:spPr>
        <p:txBody>
          <a:bodyPr wrap="square" rtlCol="0">
            <a:spAutoFit/>
          </a:bodyPr>
          <a:lstStyle/>
          <a:p>
            <a:r>
              <a:rPr lang="en-IN" sz="4000" dirty="0">
                <a:solidFill>
                  <a:schemeClr val="bg1"/>
                </a:solidFill>
              </a:rPr>
              <a:t>Press Enter</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0D12BD4B-77FE-5CD2-B741-DBF34C65D07A}"/>
                  </a:ext>
                </a:extLst>
              </p14:cNvPr>
              <p14:cNvContentPartPr/>
              <p14:nvPr/>
            </p14:nvContentPartPr>
            <p14:xfrm>
              <a:off x="214163" y="2665552"/>
              <a:ext cx="2674440" cy="1285200"/>
            </p14:xfrm>
          </p:contentPart>
        </mc:Choice>
        <mc:Fallback>
          <p:pic>
            <p:nvPicPr>
              <p:cNvPr id="7" name="Ink 6">
                <a:extLst>
                  <a:ext uri="{FF2B5EF4-FFF2-40B4-BE49-F238E27FC236}">
                    <a16:creationId xmlns:a16="http://schemas.microsoft.com/office/drawing/2014/main" id="{0D12BD4B-77FE-5CD2-B741-DBF34C65D07A}"/>
                  </a:ext>
                </a:extLst>
              </p:cNvPr>
              <p:cNvPicPr/>
              <p:nvPr/>
            </p:nvPicPr>
            <p:blipFill>
              <a:blip r:embed="rId4"/>
              <a:stretch>
                <a:fillRect/>
              </a:stretch>
            </p:blipFill>
            <p:spPr>
              <a:xfrm>
                <a:off x="196163" y="2647912"/>
                <a:ext cx="2710080" cy="1320840"/>
              </a:xfrm>
              <a:prstGeom prst="rect">
                <a:avLst/>
              </a:prstGeom>
            </p:spPr>
          </p:pic>
        </mc:Fallback>
      </mc:AlternateContent>
    </p:spTree>
    <p:extLst>
      <p:ext uri="{BB962C8B-B14F-4D97-AF65-F5344CB8AC3E}">
        <p14:creationId xmlns:p14="http://schemas.microsoft.com/office/powerpoint/2010/main" val="220472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93DA97-93D1-0150-DE63-99C570BEA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323858" cy="10287000"/>
          </a:xfrm>
          <a:prstGeom prst="rect">
            <a:avLst/>
          </a:prstGeom>
        </p:spPr>
      </p:pic>
      <p:sp>
        <p:nvSpPr>
          <p:cNvPr id="4" name="TextBox 3">
            <a:extLst>
              <a:ext uri="{FF2B5EF4-FFF2-40B4-BE49-F238E27FC236}">
                <a16:creationId xmlns:a16="http://schemas.microsoft.com/office/drawing/2014/main" id="{9E37DCD8-6B18-DBE2-9883-1908520FA1E8}"/>
              </a:ext>
            </a:extLst>
          </p:cNvPr>
          <p:cNvSpPr txBox="1"/>
          <p:nvPr/>
        </p:nvSpPr>
        <p:spPr>
          <a:xfrm>
            <a:off x="11506200" y="2781300"/>
            <a:ext cx="6251263" cy="707886"/>
          </a:xfrm>
          <a:prstGeom prst="rect">
            <a:avLst/>
          </a:prstGeom>
          <a:noFill/>
        </p:spPr>
        <p:txBody>
          <a:bodyPr wrap="none" rtlCol="0">
            <a:spAutoFit/>
          </a:bodyPr>
          <a:lstStyle/>
          <a:p>
            <a:r>
              <a:rPr lang="en-IN" sz="4000" dirty="0">
                <a:solidFill>
                  <a:schemeClr val="bg1"/>
                </a:solidFill>
              </a:rPr>
              <a:t>Tap session and click new tab</a:t>
            </a:r>
          </a:p>
        </p:txBody>
      </p:sp>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B8B1B14E-2EB9-33AA-E273-EFB0A3CDADE3}"/>
                  </a:ext>
                </a:extLst>
              </p14:cNvPr>
              <p14:cNvContentPartPr/>
              <p14:nvPr/>
            </p14:nvContentPartPr>
            <p14:xfrm>
              <a:off x="11381723" y="2692912"/>
              <a:ext cx="6386400" cy="1066680"/>
            </p14:xfrm>
          </p:contentPart>
        </mc:Choice>
        <mc:Fallback>
          <p:pic>
            <p:nvPicPr>
              <p:cNvPr id="12" name="Ink 11">
                <a:extLst>
                  <a:ext uri="{FF2B5EF4-FFF2-40B4-BE49-F238E27FC236}">
                    <a16:creationId xmlns:a16="http://schemas.microsoft.com/office/drawing/2014/main" id="{B8B1B14E-2EB9-33AA-E273-EFB0A3CDADE3}"/>
                  </a:ext>
                </a:extLst>
              </p:cNvPr>
              <p:cNvPicPr/>
              <p:nvPr/>
            </p:nvPicPr>
            <p:blipFill>
              <a:blip r:embed="rId4"/>
              <a:stretch>
                <a:fillRect/>
              </a:stretch>
            </p:blipFill>
            <p:spPr>
              <a:xfrm>
                <a:off x="11363723" y="2675272"/>
                <a:ext cx="6422040" cy="1102320"/>
              </a:xfrm>
              <a:prstGeom prst="rect">
                <a:avLst/>
              </a:prstGeom>
            </p:spPr>
          </p:pic>
        </mc:Fallback>
      </mc:AlternateContent>
    </p:spTree>
    <p:extLst>
      <p:ext uri="{BB962C8B-B14F-4D97-AF65-F5344CB8AC3E}">
        <p14:creationId xmlns:p14="http://schemas.microsoft.com/office/powerpoint/2010/main" val="1785649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8BE212-3271-B69B-1F7C-AD54162EA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8" y="0"/>
            <a:ext cx="18323858" cy="10287000"/>
          </a:xfrm>
          <a:prstGeom prst="rect">
            <a:avLst/>
          </a:prstGeom>
        </p:spPr>
      </p:pic>
      <p:sp>
        <p:nvSpPr>
          <p:cNvPr id="4" name="TextBox 3">
            <a:extLst>
              <a:ext uri="{FF2B5EF4-FFF2-40B4-BE49-F238E27FC236}">
                <a16:creationId xmlns:a16="http://schemas.microsoft.com/office/drawing/2014/main" id="{F1D3D107-5495-52CC-302B-89BDEC2DEF7A}"/>
              </a:ext>
            </a:extLst>
          </p:cNvPr>
          <p:cNvSpPr txBox="1"/>
          <p:nvPr/>
        </p:nvSpPr>
        <p:spPr>
          <a:xfrm>
            <a:off x="11430000" y="4914900"/>
            <a:ext cx="3635932" cy="707886"/>
          </a:xfrm>
          <a:prstGeom prst="rect">
            <a:avLst/>
          </a:prstGeom>
          <a:noFill/>
        </p:spPr>
        <p:txBody>
          <a:bodyPr wrap="none" rtlCol="0">
            <a:spAutoFit/>
          </a:bodyPr>
          <a:lstStyle/>
          <a:p>
            <a:r>
              <a:rPr lang="en-IN" dirty="0" err="1"/>
              <a:t>f</a:t>
            </a:r>
            <a:r>
              <a:rPr lang="en-IN" sz="4000" dirty="0" err="1">
                <a:solidFill>
                  <a:schemeClr val="bg1"/>
                </a:solidFill>
              </a:rPr>
              <a:t>For</a:t>
            </a:r>
            <a:r>
              <a:rPr lang="en-IN" sz="4000" dirty="0">
                <a:solidFill>
                  <a:schemeClr val="bg1"/>
                </a:solidFill>
              </a:rPr>
              <a:t> stop :- </a:t>
            </a:r>
            <a:r>
              <a:rPr lang="en-IN" sz="4000" dirty="0" err="1">
                <a:solidFill>
                  <a:schemeClr val="bg1"/>
                </a:solidFill>
              </a:rPr>
              <a:t>ctrl+z</a:t>
            </a:r>
            <a:endParaRPr lang="en-IN"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87BFA0CC-271D-52E8-FF43-7B312D291A98}"/>
                  </a:ext>
                </a:extLst>
              </p14:cNvPr>
              <p14:cNvContentPartPr/>
              <p14:nvPr/>
            </p14:nvContentPartPr>
            <p14:xfrm>
              <a:off x="11380643" y="4993312"/>
              <a:ext cx="4072320" cy="905400"/>
            </p14:xfrm>
          </p:contentPart>
        </mc:Choice>
        <mc:Fallback>
          <p:pic>
            <p:nvPicPr>
              <p:cNvPr id="6" name="Ink 5">
                <a:extLst>
                  <a:ext uri="{FF2B5EF4-FFF2-40B4-BE49-F238E27FC236}">
                    <a16:creationId xmlns:a16="http://schemas.microsoft.com/office/drawing/2014/main" id="{87BFA0CC-271D-52E8-FF43-7B312D291A98}"/>
                  </a:ext>
                </a:extLst>
              </p:cNvPr>
              <p:cNvPicPr/>
              <p:nvPr/>
            </p:nvPicPr>
            <p:blipFill>
              <a:blip r:embed="rId4"/>
              <a:stretch>
                <a:fillRect/>
              </a:stretch>
            </p:blipFill>
            <p:spPr>
              <a:xfrm>
                <a:off x="11362643" y="4975312"/>
                <a:ext cx="4107960" cy="941040"/>
              </a:xfrm>
              <a:prstGeom prst="rect">
                <a:avLst/>
              </a:prstGeom>
            </p:spPr>
          </p:pic>
        </mc:Fallback>
      </mc:AlternateContent>
    </p:spTree>
    <p:extLst>
      <p:ext uri="{BB962C8B-B14F-4D97-AF65-F5344CB8AC3E}">
        <p14:creationId xmlns:p14="http://schemas.microsoft.com/office/powerpoint/2010/main" val="2793142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a:ln w="12700">
              <a:solidFill>
                <a:srgbClr val="000000"/>
              </a:solidFill>
            </a:ln>
          </p:spPr>
          <p:txBody>
            <a:bodyPr/>
            <a:lstStyle/>
            <a:p>
              <a:endParaRPr lang="en-IN"/>
            </a:p>
          </p:txBody>
        </p:sp>
      </p:grpSp>
      <p:grpSp>
        <p:nvGrpSpPr>
          <p:cNvPr id="4" name="Group 4"/>
          <p:cNvGrpSpPr/>
          <p:nvPr/>
        </p:nvGrpSpPr>
        <p:grpSpPr>
          <a:xfrm>
            <a:off x="0" y="0"/>
            <a:ext cx="18288000" cy="10287000"/>
            <a:chOff x="0" y="0"/>
            <a:chExt cx="24384000" cy="13716000"/>
          </a:xfrm>
          <a:solidFill>
            <a:schemeClr val="tx1"/>
          </a:solidFill>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a:ln w="12700">
              <a:solidFill>
                <a:srgbClr val="000000"/>
              </a:solidFill>
            </a:ln>
          </p:spPr>
          <p:txBody>
            <a:bodyPr/>
            <a:lstStyle/>
            <a:p>
              <a:endParaRPr lang="en-IN"/>
            </a:p>
          </p:txBody>
        </p:sp>
      </p:grpSp>
      <p:sp>
        <p:nvSpPr>
          <p:cNvPr id="6" name="TextBox 6"/>
          <p:cNvSpPr txBox="1"/>
          <p:nvPr/>
        </p:nvSpPr>
        <p:spPr>
          <a:xfrm>
            <a:off x="864691" y="631775"/>
            <a:ext cx="14185999" cy="727122"/>
          </a:xfrm>
          <a:prstGeom prst="rect">
            <a:avLst/>
          </a:prstGeom>
        </p:spPr>
        <p:txBody>
          <a:bodyPr lIns="0" tIns="0" rIns="0" bIns="0" rtlCol="0" anchor="t">
            <a:spAutoFit/>
          </a:bodyPr>
          <a:lstStyle/>
          <a:p>
            <a:pPr algn="l">
              <a:lnSpc>
                <a:spcPts val="6062"/>
              </a:lnSpc>
            </a:pPr>
            <a:r>
              <a:rPr lang="en-US" sz="4812" b="1" dirty="0">
                <a:solidFill>
                  <a:schemeClr val="bg1"/>
                </a:solidFill>
                <a:latin typeface="Arimo Bold"/>
                <a:ea typeface="Arimo Bold"/>
                <a:cs typeface="Arimo Bold"/>
                <a:sym typeface="Arimo Bold"/>
              </a:rPr>
              <a:t>USB Wi-Fi Adapters for Security Research</a:t>
            </a:r>
          </a:p>
        </p:txBody>
      </p:sp>
      <p:sp>
        <p:nvSpPr>
          <p:cNvPr id="7" name="TextBox 7"/>
          <p:cNvSpPr txBox="1"/>
          <p:nvPr/>
        </p:nvSpPr>
        <p:spPr>
          <a:xfrm>
            <a:off x="864691" y="2040583"/>
            <a:ext cx="4866977" cy="430118"/>
          </a:xfrm>
          <a:prstGeom prst="rect">
            <a:avLst/>
          </a:prstGeom>
        </p:spPr>
        <p:txBody>
          <a:bodyPr lIns="0" tIns="0" rIns="0" bIns="0" rtlCol="0" anchor="t">
            <a:spAutoFit/>
          </a:bodyPr>
          <a:lstStyle/>
          <a:p>
            <a:pPr algn="l">
              <a:lnSpc>
                <a:spcPts val="3625"/>
              </a:lnSpc>
            </a:pPr>
            <a:r>
              <a:rPr lang="en-US" sz="2874" b="1" dirty="0">
                <a:solidFill>
                  <a:schemeClr val="bg1"/>
                </a:solidFill>
                <a:latin typeface="Arimo Bold"/>
                <a:ea typeface="Arimo Bold"/>
                <a:cs typeface="Arimo Bold"/>
                <a:sym typeface="Arimo Bold"/>
              </a:rPr>
              <a:t>What is a USB Adapter?</a:t>
            </a:r>
          </a:p>
        </p:txBody>
      </p:sp>
      <p:sp>
        <p:nvSpPr>
          <p:cNvPr id="8" name="TextBox 8"/>
          <p:cNvSpPr txBox="1"/>
          <p:nvPr/>
        </p:nvSpPr>
        <p:spPr>
          <a:xfrm>
            <a:off x="864691" y="2712690"/>
            <a:ext cx="7119789" cy="1565365"/>
          </a:xfrm>
          <a:prstGeom prst="rect">
            <a:avLst/>
          </a:prstGeom>
        </p:spPr>
        <p:txBody>
          <a:bodyPr lIns="0" tIns="0" rIns="0" bIns="0" rtlCol="0" anchor="t">
            <a:spAutoFit/>
          </a:bodyPr>
          <a:lstStyle/>
          <a:p>
            <a:pPr algn="l">
              <a:lnSpc>
                <a:spcPts val="3062"/>
              </a:lnSpc>
            </a:pPr>
            <a:r>
              <a:rPr lang="en-US" sz="1937" dirty="0">
                <a:solidFill>
                  <a:schemeClr val="bg1"/>
                </a:solidFill>
                <a:latin typeface="Overpass Light"/>
                <a:ea typeface="Overpass Light"/>
                <a:cs typeface="Overpass Light"/>
                <a:sym typeface="Overpass Light"/>
              </a:rPr>
              <a:t>A USB Wi-Fi adapter is an external network interface that plugs into your computer's USB port. Unlike built-in Wi-Fi cards, many USB adapters support </a:t>
            </a:r>
            <a:r>
              <a:rPr lang="en-US" sz="1937" b="1" dirty="0">
                <a:solidFill>
                  <a:schemeClr val="bg1"/>
                </a:solidFill>
                <a:latin typeface="Overpass Bold"/>
                <a:ea typeface="Overpass Bold"/>
                <a:cs typeface="Overpass Bold"/>
                <a:sym typeface="Overpass Bold"/>
              </a:rPr>
              <a:t>monitor mode</a:t>
            </a:r>
            <a:r>
              <a:rPr lang="en-US" sz="1937" dirty="0">
                <a:solidFill>
                  <a:schemeClr val="bg1"/>
                </a:solidFill>
                <a:latin typeface="Overpass Light"/>
                <a:ea typeface="Overpass Light"/>
                <a:cs typeface="Overpass Light"/>
                <a:sym typeface="Overpass Light"/>
              </a:rPr>
              <a:t> and </a:t>
            </a:r>
            <a:r>
              <a:rPr lang="en-US" sz="1937" b="1" dirty="0">
                <a:solidFill>
                  <a:schemeClr val="bg1"/>
                </a:solidFill>
                <a:latin typeface="Overpass Bold"/>
                <a:ea typeface="Overpass Bold"/>
                <a:cs typeface="Overpass Bold"/>
                <a:sym typeface="Overpass Bold"/>
              </a:rPr>
              <a:t>packet injection</a:t>
            </a:r>
            <a:r>
              <a:rPr lang="en-US" sz="1937" dirty="0">
                <a:solidFill>
                  <a:schemeClr val="bg1"/>
                </a:solidFill>
                <a:latin typeface="Overpass Light"/>
                <a:ea typeface="Overpass Light"/>
                <a:cs typeface="Overpass Light"/>
                <a:sym typeface="Overpass Light"/>
              </a:rPr>
              <a:t>—essential for security research</a:t>
            </a:r>
            <a:r>
              <a:rPr lang="en-US" sz="1937" dirty="0">
                <a:solidFill>
                  <a:srgbClr val="3B4E4E"/>
                </a:solidFill>
                <a:latin typeface="Overpass Light"/>
                <a:ea typeface="Overpass Light"/>
                <a:cs typeface="Overpass Light"/>
                <a:sym typeface="Overpass Light"/>
              </a:rPr>
              <a:t>.</a:t>
            </a:r>
          </a:p>
        </p:txBody>
      </p:sp>
      <p:sp>
        <p:nvSpPr>
          <p:cNvPr id="9" name="TextBox 9"/>
          <p:cNvSpPr txBox="1"/>
          <p:nvPr/>
        </p:nvSpPr>
        <p:spPr>
          <a:xfrm>
            <a:off x="864691" y="4578995"/>
            <a:ext cx="3706266" cy="430118"/>
          </a:xfrm>
          <a:prstGeom prst="rect">
            <a:avLst/>
          </a:prstGeom>
        </p:spPr>
        <p:txBody>
          <a:bodyPr lIns="0" tIns="0" rIns="0" bIns="0" rtlCol="0" anchor="t">
            <a:spAutoFit/>
          </a:bodyPr>
          <a:lstStyle/>
          <a:p>
            <a:pPr algn="l">
              <a:lnSpc>
                <a:spcPts val="3625"/>
              </a:lnSpc>
            </a:pPr>
            <a:r>
              <a:rPr lang="en-US" sz="2874" b="1" dirty="0">
                <a:solidFill>
                  <a:schemeClr val="bg1"/>
                </a:solidFill>
                <a:latin typeface="Arimo Bold"/>
                <a:ea typeface="Arimo Bold"/>
                <a:cs typeface="Arimo Bold"/>
                <a:sym typeface="Arimo Bold"/>
              </a:rPr>
              <a:t>Why Use One?</a:t>
            </a:r>
          </a:p>
        </p:txBody>
      </p:sp>
      <p:sp>
        <p:nvSpPr>
          <p:cNvPr id="10" name="TextBox 10"/>
          <p:cNvSpPr txBox="1"/>
          <p:nvPr/>
        </p:nvSpPr>
        <p:spPr>
          <a:xfrm>
            <a:off x="864691" y="5251102"/>
            <a:ext cx="7119789" cy="372731"/>
          </a:xfrm>
          <a:prstGeom prst="rect">
            <a:avLst/>
          </a:prstGeom>
        </p:spPr>
        <p:txBody>
          <a:bodyPr lIns="0" tIns="0" rIns="0" bIns="0" rtlCol="0" anchor="t">
            <a:spAutoFit/>
          </a:bodyPr>
          <a:lstStyle/>
          <a:p>
            <a:pPr marL="292199" lvl="1" indent="-146100" algn="l">
              <a:lnSpc>
                <a:spcPts val="3062"/>
              </a:lnSpc>
              <a:buFont typeface="Arial"/>
              <a:buChar char="•"/>
            </a:pPr>
            <a:r>
              <a:rPr lang="en-US" sz="1937" dirty="0">
                <a:solidFill>
                  <a:schemeClr val="bg1"/>
                </a:solidFill>
                <a:latin typeface="Overpass Light"/>
                <a:ea typeface="Overpass Light"/>
                <a:cs typeface="Overpass Light"/>
                <a:sym typeface="Overpass Light"/>
              </a:rPr>
              <a:t>Built-in cards often lack advanced capabilities</a:t>
            </a:r>
          </a:p>
        </p:txBody>
      </p:sp>
      <p:sp>
        <p:nvSpPr>
          <p:cNvPr id="11" name="TextBox 11"/>
          <p:cNvSpPr txBox="1"/>
          <p:nvPr/>
        </p:nvSpPr>
        <p:spPr>
          <a:xfrm>
            <a:off x="864691" y="5732860"/>
            <a:ext cx="7119789" cy="372731"/>
          </a:xfrm>
          <a:prstGeom prst="rect">
            <a:avLst/>
          </a:prstGeom>
        </p:spPr>
        <p:txBody>
          <a:bodyPr lIns="0" tIns="0" rIns="0" bIns="0" rtlCol="0" anchor="t">
            <a:spAutoFit/>
          </a:bodyPr>
          <a:lstStyle/>
          <a:p>
            <a:pPr marL="292199" lvl="1" indent="-146100" algn="l">
              <a:lnSpc>
                <a:spcPts val="3062"/>
              </a:lnSpc>
              <a:buFont typeface="Arial"/>
              <a:buChar char="•"/>
            </a:pPr>
            <a:r>
              <a:rPr lang="en-US" sz="1937" dirty="0">
                <a:solidFill>
                  <a:schemeClr val="bg1"/>
                </a:solidFill>
                <a:latin typeface="Overpass Light"/>
                <a:ea typeface="Overpass Light"/>
                <a:cs typeface="Overpass Light"/>
                <a:sym typeface="Overpass Light"/>
              </a:rPr>
              <a:t>Can be passed through to virtual machines</a:t>
            </a:r>
          </a:p>
        </p:txBody>
      </p:sp>
      <p:sp>
        <p:nvSpPr>
          <p:cNvPr id="12" name="TextBox 12"/>
          <p:cNvSpPr txBox="1"/>
          <p:nvPr/>
        </p:nvSpPr>
        <p:spPr>
          <a:xfrm>
            <a:off x="864691" y="6214616"/>
            <a:ext cx="7119789" cy="372731"/>
          </a:xfrm>
          <a:prstGeom prst="rect">
            <a:avLst/>
          </a:prstGeom>
        </p:spPr>
        <p:txBody>
          <a:bodyPr lIns="0" tIns="0" rIns="0" bIns="0" rtlCol="0" anchor="t">
            <a:spAutoFit/>
          </a:bodyPr>
          <a:lstStyle/>
          <a:p>
            <a:pPr marL="292199" lvl="1" indent="-146100" algn="l">
              <a:lnSpc>
                <a:spcPts val="3062"/>
              </a:lnSpc>
              <a:buFont typeface="Arial"/>
              <a:buChar char="•"/>
            </a:pPr>
            <a:r>
              <a:rPr lang="en-US" sz="1937" dirty="0">
                <a:solidFill>
                  <a:schemeClr val="bg1"/>
                </a:solidFill>
                <a:latin typeface="Overpass Light"/>
                <a:ea typeface="Overpass Light"/>
                <a:cs typeface="Overpass Light"/>
                <a:sym typeface="Overpass Light"/>
              </a:rPr>
              <a:t>Supports specialized security tools</a:t>
            </a:r>
          </a:p>
        </p:txBody>
      </p:sp>
      <p:sp>
        <p:nvSpPr>
          <p:cNvPr id="13" name="TextBox 13"/>
          <p:cNvSpPr txBox="1"/>
          <p:nvPr/>
        </p:nvSpPr>
        <p:spPr>
          <a:xfrm>
            <a:off x="864691" y="6696372"/>
            <a:ext cx="7119789" cy="372731"/>
          </a:xfrm>
          <a:prstGeom prst="rect">
            <a:avLst/>
          </a:prstGeom>
        </p:spPr>
        <p:txBody>
          <a:bodyPr lIns="0" tIns="0" rIns="0" bIns="0" rtlCol="0" anchor="t">
            <a:spAutoFit/>
          </a:bodyPr>
          <a:lstStyle/>
          <a:p>
            <a:pPr marL="292199" lvl="1" indent="-146100" algn="l">
              <a:lnSpc>
                <a:spcPts val="3062"/>
              </a:lnSpc>
              <a:buFont typeface="Arial"/>
              <a:buChar char="•"/>
            </a:pPr>
            <a:r>
              <a:rPr lang="en-US" sz="1937" dirty="0">
                <a:solidFill>
                  <a:schemeClr val="bg1"/>
                </a:solidFill>
                <a:latin typeface="Overpass Light"/>
                <a:ea typeface="Overpass Light"/>
                <a:cs typeface="Overpass Light"/>
                <a:sym typeface="Overpass Light"/>
              </a:rPr>
              <a:t>Allows channel hopping and raw packet capture</a:t>
            </a:r>
          </a:p>
        </p:txBody>
      </p:sp>
      <p:sp>
        <p:nvSpPr>
          <p:cNvPr id="14" name="TextBox 14"/>
          <p:cNvSpPr txBox="1"/>
          <p:nvPr/>
        </p:nvSpPr>
        <p:spPr>
          <a:xfrm>
            <a:off x="8596759" y="2040583"/>
            <a:ext cx="5090815" cy="430118"/>
          </a:xfrm>
          <a:prstGeom prst="rect">
            <a:avLst/>
          </a:prstGeom>
        </p:spPr>
        <p:txBody>
          <a:bodyPr lIns="0" tIns="0" rIns="0" bIns="0" rtlCol="0" anchor="t">
            <a:spAutoFit/>
          </a:bodyPr>
          <a:lstStyle/>
          <a:p>
            <a:pPr algn="l">
              <a:lnSpc>
                <a:spcPts val="3625"/>
              </a:lnSpc>
            </a:pPr>
            <a:r>
              <a:rPr lang="en-US" sz="2874" b="1" dirty="0">
                <a:solidFill>
                  <a:schemeClr val="bg1"/>
                </a:solidFill>
                <a:latin typeface="Arimo Bold"/>
                <a:ea typeface="Arimo Bold"/>
                <a:cs typeface="Arimo Bold"/>
                <a:sym typeface="Arimo Bold"/>
              </a:rPr>
              <a:t>Recommended Chipsets</a:t>
            </a:r>
          </a:p>
        </p:txBody>
      </p:sp>
      <p:grpSp>
        <p:nvGrpSpPr>
          <p:cNvPr id="15" name="Group 15"/>
          <p:cNvGrpSpPr/>
          <p:nvPr/>
        </p:nvGrpSpPr>
        <p:grpSpPr>
          <a:xfrm>
            <a:off x="8582471" y="2795885"/>
            <a:ext cx="8864501" cy="1608087"/>
            <a:chOff x="0" y="0"/>
            <a:chExt cx="11819335" cy="2144117"/>
          </a:xfrm>
          <a:solidFill>
            <a:schemeClr val="tx1">
              <a:lumMod val="50000"/>
              <a:lumOff val="50000"/>
            </a:schemeClr>
          </a:solidFill>
        </p:grpSpPr>
        <p:sp>
          <p:nvSpPr>
            <p:cNvPr id="16" name="Freeform 16"/>
            <p:cNvSpPr/>
            <p:nvPr/>
          </p:nvSpPr>
          <p:spPr>
            <a:xfrm>
              <a:off x="19050" y="19050"/>
              <a:ext cx="11781282" cy="2105914"/>
            </a:xfrm>
            <a:custGeom>
              <a:avLst/>
              <a:gdLst/>
              <a:ahLst/>
              <a:cxnLst/>
              <a:rect l="l" t="t" r="r" b="b"/>
              <a:pathLst>
                <a:path w="11781282" h="2105914">
                  <a:moveTo>
                    <a:pt x="0" y="138303"/>
                  </a:moveTo>
                  <a:cubicBezTo>
                    <a:pt x="0" y="61976"/>
                    <a:pt x="62865" y="0"/>
                    <a:pt x="140462" y="0"/>
                  </a:cubicBezTo>
                  <a:lnTo>
                    <a:pt x="11640820" y="0"/>
                  </a:lnTo>
                  <a:cubicBezTo>
                    <a:pt x="11718417" y="0"/>
                    <a:pt x="11781282" y="61976"/>
                    <a:pt x="11781282" y="138303"/>
                  </a:cubicBezTo>
                  <a:lnTo>
                    <a:pt x="11781282" y="1967611"/>
                  </a:lnTo>
                  <a:cubicBezTo>
                    <a:pt x="11781282" y="2044065"/>
                    <a:pt x="11718417" y="2105914"/>
                    <a:pt x="11640820" y="2105914"/>
                  </a:cubicBezTo>
                  <a:lnTo>
                    <a:pt x="140462" y="2105914"/>
                  </a:lnTo>
                  <a:cubicBezTo>
                    <a:pt x="62865" y="2105914"/>
                    <a:pt x="0" y="2043938"/>
                    <a:pt x="0" y="1967611"/>
                  </a:cubicBezTo>
                  <a:close/>
                </a:path>
              </a:pathLst>
            </a:custGeom>
            <a:grpFill/>
            <a:ln w="12700">
              <a:solidFill>
                <a:srgbClr val="C00000"/>
              </a:solidFill>
            </a:ln>
          </p:spPr>
          <p:txBody>
            <a:bodyPr/>
            <a:lstStyle/>
            <a:p>
              <a:endParaRPr lang="en-IN"/>
            </a:p>
          </p:txBody>
        </p:sp>
        <p:sp>
          <p:nvSpPr>
            <p:cNvPr id="17" name="Freeform 17"/>
            <p:cNvSpPr/>
            <p:nvPr/>
          </p:nvSpPr>
          <p:spPr>
            <a:xfrm>
              <a:off x="0" y="0"/>
              <a:ext cx="11819382" cy="2144014"/>
            </a:xfrm>
            <a:custGeom>
              <a:avLst/>
              <a:gdLst/>
              <a:ahLst/>
              <a:cxnLst/>
              <a:rect l="l" t="t" r="r" b="b"/>
              <a:pathLst>
                <a:path w="11819382" h="2144014">
                  <a:moveTo>
                    <a:pt x="0" y="157353"/>
                  </a:moveTo>
                  <a:cubicBezTo>
                    <a:pt x="0" y="70231"/>
                    <a:pt x="71628" y="0"/>
                    <a:pt x="159512" y="0"/>
                  </a:cubicBezTo>
                  <a:lnTo>
                    <a:pt x="11659870" y="0"/>
                  </a:lnTo>
                  <a:lnTo>
                    <a:pt x="11659870" y="19050"/>
                  </a:lnTo>
                  <a:lnTo>
                    <a:pt x="11659870" y="0"/>
                  </a:lnTo>
                  <a:cubicBezTo>
                    <a:pt x="11747626" y="0"/>
                    <a:pt x="11819382" y="70231"/>
                    <a:pt x="11819382" y="157353"/>
                  </a:cubicBezTo>
                  <a:lnTo>
                    <a:pt x="11800332" y="157353"/>
                  </a:lnTo>
                  <a:lnTo>
                    <a:pt x="11819382" y="157353"/>
                  </a:lnTo>
                  <a:lnTo>
                    <a:pt x="11819382" y="1986661"/>
                  </a:lnTo>
                  <a:lnTo>
                    <a:pt x="11800332" y="1986661"/>
                  </a:lnTo>
                  <a:lnTo>
                    <a:pt x="11819382" y="1986661"/>
                  </a:lnTo>
                  <a:cubicBezTo>
                    <a:pt x="11819382" y="2073910"/>
                    <a:pt x="11747753" y="2144014"/>
                    <a:pt x="11659870" y="2144014"/>
                  </a:cubicBezTo>
                  <a:lnTo>
                    <a:pt x="11659870" y="2124964"/>
                  </a:lnTo>
                  <a:lnTo>
                    <a:pt x="11659870" y="2144014"/>
                  </a:lnTo>
                  <a:lnTo>
                    <a:pt x="159512" y="2144014"/>
                  </a:lnTo>
                  <a:lnTo>
                    <a:pt x="159512" y="2124964"/>
                  </a:lnTo>
                  <a:lnTo>
                    <a:pt x="159512" y="2144014"/>
                  </a:lnTo>
                  <a:cubicBezTo>
                    <a:pt x="71628" y="2144141"/>
                    <a:pt x="0" y="2073910"/>
                    <a:pt x="0" y="1986661"/>
                  </a:cubicBezTo>
                  <a:lnTo>
                    <a:pt x="0" y="157353"/>
                  </a:lnTo>
                  <a:lnTo>
                    <a:pt x="19050" y="157353"/>
                  </a:lnTo>
                  <a:lnTo>
                    <a:pt x="0" y="157353"/>
                  </a:lnTo>
                  <a:moveTo>
                    <a:pt x="38100" y="157353"/>
                  </a:moveTo>
                  <a:lnTo>
                    <a:pt x="38100" y="1986661"/>
                  </a:lnTo>
                  <a:lnTo>
                    <a:pt x="19050" y="1986661"/>
                  </a:lnTo>
                  <a:lnTo>
                    <a:pt x="38100" y="1986661"/>
                  </a:lnTo>
                  <a:cubicBezTo>
                    <a:pt x="38100" y="2052320"/>
                    <a:pt x="92202" y="2105914"/>
                    <a:pt x="159512" y="2105914"/>
                  </a:cubicBezTo>
                  <a:lnTo>
                    <a:pt x="11659870" y="2105914"/>
                  </a:lnTo>
                  <a:cubicBezTo>
                    <a:pt x="11727180" y="2105914"/>
                    <a:pt x="11781282" y="2052193"/>
                    <a:pt x="11781282" y="1986661"/>
                  </a:cubicBezTo>
                  <a:lnTo>
                    <a:pt x="11781282" y="157353"/>
                  </a:lnTo>
                  <a:cubicBezTo>
                    <a:pt x="11781282" y="91694"/>
                    <a:pt x="11727180" y="38100"/>
                    <a:pt x="11659870" y="38100"/>
                  </a:cubicBezTo>
                  <a:lnTo>
                    <a:pt x="159512" y="38100"/>
                  </a:lnTo>
                  <a:lnTo>
                    <a:pt x="159512" y="19050"/>
                  </a:lnTo>
                  <a:lnTo>
                    <a:pt x="159512" y="38100"/>
                  </a:lnTo>
                  <a:cubicBezTo>
                    <a:pt x="92202" y="38100"/>
                    <a:pt x="38100" y="91821"/>
                    <a:pt x="38100" y="157353"/>
                  </a:cubicBezTo>
                  <a:close/>
                </a:path>
              </a:pathLst>
            </a:custGeom>
            <a:grpFill/>
            <a:ln w="12700">
              <a:solidFill>
                <a:srgbClr val="C00000"/>
              </a:solidFill>
            </a:ln>
          </p:spPr>
          <p:txBody>
            <a:bodyPr/>
            <a:lstStyle/>
            <a:p>
              <a:endParaRPr lang="en-IN"/>
            </a:p>
          </p:txBody>
        </p:sp>
      </p:grpSp>
      <p:sp>
        <p:nvSpPr>
          <p:cNvPr id="18" name="TextBox 18"/>
          <p:cNvSpPr txBox="1"/>
          <p:nvPr/>
        </p:nvSpPr>
        <p:spPr>
          <a:xfrm>
            <a:off x="8872389" y="3057227"/>
            <a:ext cx="3088481" cy="357918"/>
          </a:xfrm>
          <a:prstGeom prst="rect">
            <a:avLst/>
          </a:prstGeom>
        </p:spPr>
        <p:txBody>
          <a:bodyPr lIns="0" tIns="0" rIns="0" bIns="0" rtlCol="0" anchor="t">
            <a:spAutoFit/>
          </a:bodyPr>
          <a:lstStyle/>
          <a:p>
            <a:pPr algn="l">
              <a:lnSpc>
                <a:spcPts val="3000"/>
              </a:lnSpc>
            </a:pPr>
            <a:r>
              <a:rPr lang="en-US" sz="2375" b="1" dirty="0">
                <a:latin typeface="Arimo Bold"/>
                <a:ea typeface="Arimo Bold"/>
                <a:cs typeface="Arimo Bold"/>
                <a:sym typeface="Arimo Bold"/>
              </a:rPr>
              <a:t>Atheros AR9271</a:t>
            </a:r>
          </a:p>
        </p:txBody>
      </p:sp>
      <p:sp>
        <p:nvSpPr>
          <p:cNvPr id="19" name="TextBox 19"/>
          <p:cNvSpPr txBox="1"/>
          <p:nvPr/>
        </p:nvSpPr>
        <p:spPr>
          <a:xfrm>
            <a:off x="8872389" y="3652094"/>
            <a:ext cx="8284666" cy="372731"/>
          </a:xfrm>
          <a:prstGeom prst="rect">
            <a:avLst/>
          </a:prstGeom>
        </p:spPr>
        <p:txBody>
          <a:bodyPr lIns="0" tIns="0" rIns="0" bIns="0" rtlCol="0" anchor="t">
            <a:spAutoFit/>
          </a:bodyPr>
          <a:lstStyle/>
          <a:p>
            <a:pPr algn="l">
              <a:lnSpc>
                <a:spcPts val="3062"/>
              </a:lnSpc>
            </a:pPr>
            <a:r>
              <a:rPr lang="en-US" sz="1937" dirty="0">
                <a:latin typeface="Overpass Light"/>
                <a:ea typeface="Overpass Light"/>
                <a:cs typeface="Overpass Light"/>
                <a:sym typeface="Overpass Light"/>
              </a:rPr>
              <a:t>Excellent Linux support, reliable for most tasks</a:t>
            </a:r>
          </a:p>
        </p:txBody>
      </p:sp>
      <p:grpSp>
        <p:nvGrpSpPr>
          <p:cNvPr id="20" name="Group 20"/>
          <p:cNvGrpSpPr/>
          <p:nvPr/>
        </p:nvGrpSpPr>
        <p:grpSpPr>
          <a:xfrm>
            <a:off x="8582471" y="4622452"/>
            <a:ext cx="8864501" cy="1608087"/>
            <a:chOff x="0" y="0"/>
            <a:chExt cx="11819335" cy="2144117"/>
          </a:xfrm>
          <a:solidFill>
            <a:schemeClr val="tx1">
              <a:lumMod val="50000"/>
              <a:lumOff val="50000"/>
            </a:schemeClr>
          </a:solidFill>
        </p:grpSpPr>
        <p:sp>
          <p:nvSpPr>
            <p:cNvPr id="21" name="Freeform 21"/>
            <p:cNvSpPr/>
            <p:nvPr/>
          </p:nvSpPr>
          <p:spPr>
            <a:xfrm>
              <a:off x="19050" y="19050"/>
              <a:ext cx="11781282" cy="2105914"/>
            </a:xfrm>
            <a:custGeom>
              <a:avLst/>
              <a:gdLst/>
              <a:ahLst/>
              <a:cxnLst/>
              <a:rect l="l" t="t" r="r" b="b"/>
              <a:pathLst>
                <a:path w="11781282" h="2105914">
                  <a:moveTo>
                    <a:pt x="0" y="138303"/>
                  </a:moveTo>
                  <a:cubicBezTo>
                    <a:pt x="0" y="61976"/>
                    <a:pt x="62865" y="0"/>
                    <a:pt x="140462" y="0"/>
                  </a:cubicBezTo>
                  <a:lnTo>
                    <a:pt x="11640820" y="0"/>
                  </a:lnTo>
                  <a:cubicBezTo>
                    <a:pt x="11718417" y="0"/>
                    <a:pt x="11781282" y="61976"/>
                    <a:pt x="11781282" y="138303"/>
                  </a:cubicBezTo>
                  <a:lnTo>
                    <a:pt x="11781282" y="1967611"/>
                  </a:lnTo>
                  <a:cubicBezTo>
                    <a:pt x="11781282" y="2044065"/>
                    <a:pt x="11718417" y="2105914"/>
                    <a:pt x="11640820" y="2105914"/>
                  </a:cubicBezTo>
                  <a:lnTo>
                    <a:pt x="140462" y="2105914"/>
                  </a:lnTo>
                  <a:cubicBezTo>
                    <a:pt x="62865" y="2105914"/>
                    <a:pt x="0" y="2043938"/>
                    <a:pt x="0" y="1967611"/>
                  </a:cubicBezTo>
                  <a:close/>
                </a:path>
              </a:pathLst>
            </a:custGeom>
            <a:grpFill/>
            <a:ln w="12700">
              <a:solidFill>
                <a:srgbClr val="C00000"/>
              </a:solidFill>
            </a:ln>
          </p:spPr>
          <p:txBody>
            <a:bodyPr/>
            <a:lstStyle/>
            <a:p>
              <a:endParaRPr lang="en-IN"/>
            </a:p>
          </p:txBody>
        </p:sp>
        <p:sp>
          <p:nvSpPr>
            <p:cNvPr id="22" name="Freeform 22"/>
            <p:cNvSpPr/>
            <p:nvPr/>
          </p:nvSpPr>
          <p:spPr>
            <a:xfrm>
              <a:off x="0" y="0"/>
              <a:ext cx="11819382" cy="2144014"/>
            </a:xfrm>
            <a:custGeom>
              <a:avLst/>
              <a:gdLst/>
              <a:ahLst/>
              <a:cxnLst/>
              <a:rect l="l" t="t" r="r" b="b"/>
              <a:pathLst>
                <a:path w="11819382" h="2144014">
                  <a:moveTo>
                    <a:pt x="0" y="157353"/>
                  </a:moveTo>
                  <a:cubicBezTo>
                    <a:pt x="0" y="70231"/>
                    <a:pt x="71628" y="0"/>
                    <a:pt x="159512" y="0"/>
                  </a:cubicBezTo>
                  <a:lnTo>
                    <a:pt x="11659870" y="0"/>
                  </a:lnTo>
                  <a:lnTo>
                    <a:pt x="11659870" y="19050"/>
                  </a:lnTo>
                  <a:lnTo>
                    <a:pt x="11659870" y="0"/>
                  </a:lnTo>
                  <a:cubicBezTo>
                    <a:pt x="11747626" y="0"/>
                    <a:pt x="11819382" y="70231"/>
                    <a:pt x="11819382" y="157353"/>
                  </a:cubicBezTo>
                  <a:lnTo>
                    <a:pt x="11800332" y="157353"/>
                  </a:lnTo>
                  <a:lnTo>
                    <a:pt x="11819382" y="157353"/>
                  </a:lnTo>
                  <a:lnTo>
                    <a:pt x="11819382" y="1986661"/>
                  </a:lnTo>
                  <a:lnTo>
                    <a:pt x="11800332" y="1986661"/>
                  </a:lnTo>
                  <a:lnTo>
                    <a:pt x="11819382" y="1986661"/>
                  </a:lnTo>
                  <a:cubicBezTo>
                    <a:pt x="11819382" y="2073910"/>
                    <a:pt x="11747753" y="2144014"/>
                    <a:pt x="11659870" y="2144014"/>
                  </a:cubicBezTo>
                  <a:lnTo>
                    <a:pt x="11659870" y="2124964"/>
                  </a:lnTo>
                  <a:lnTo>
                    <a:pt x="11659870" y="2144014"/>
                  </a:lnTo>
                  <a:lnTo>
                    <a:pt x="159512" y="2144014"/>
                  </a:lnTo>
                  <a:lnTo>
                    <a:pt x="159512" y="2124964"/>
                  </a:lnTo>
                  <a:lnTo>
                    <a:pt x="159512" y="2144014"/>
                  </a:lnTo>
                  <a:cubicBezTo>
                    <a:pt x="71628" y="2144141"/>
                    <a:pt x="0" y="2073910"/>
                    <a:pt x="0" y="1986661"/>
                  </a:cubicBezTo>
                  <a:lnTo>
                    <a:pt x="0" y="157353"/>
                  </a:lnTo>
                  <a:lnTo>
                    <a:pt x="19050" y="157353"/>
                  </a:lnTo>
                  <a:lnTo>
                    <a:pt x="0" y="157353"/>
                  </a:lnTo>
                  <a:moveTo>
                    <a:pt x="38100" y="157353"/>
                  </a:moveTo>
                  <a:lnTo>
                    <a:pt x="38100" y="1986661"/>
                  </a:lnTo>
                  <a:lnTo>
                    <a:pt x="19050" y="1986661"/>
                  </a:lnTo>
                  <a:lnTo>
                    <a:pt x="38100" y="1986661"/>
                  </a:lnTo>
                  <a:cubicBezTo>
                    <a:pt x="38100" y="2052320"/>
                    <a:pt x="92202" y="2105914"/>
                    <a:pt x="159512" y="2105914"/>
                  </a:cubicBezTo>
                  <a:lnTo>
                    <a:pt x="11659870" y="2105914"/>
                  </a:lnTo>
                  <a:cubicBezTo>
                    <a:pt x="11727180" y="2105914"/>
                    <a:pt x="11781282" y="2052193"/>
                    <a:pt x="11781282" y="1986661"/>
                  </a:cubicBezTo>
                  <a:lnTo>
                    <a:pt x="11781282" y="157353"/>
                  </a:lnTo>
                  <a:cubicBezTo>
                    <a:pt x="11781282" y="91694"/>
                    <a:pt x="11727180" y="38100"/>
                    <a:pt x="11659870" y="38100"/>
                  </a:cubicBezTo>
                  <a:lnTo>
                    <a:pt x="159512" y="38100"/>
                  </a:lnTo>
                  <a:lnTo>
                    <a:pt x="159512" y="19050"/>
                  </a:lnTo>
                  <a:lnTo>
                    <a:pt x="159512" y="38100"/>
                  </a:lnTo>
                  <a:cubicBezTo>
                    <a:pt x="92202" y="38100"/>
                    <a:pt x="38100" y="91821"/>
                    <a:pt x="38100" y="157353"/>
                  </a:cubicBezTo>
                  <a:close/>
                </a:path>
              </a:pathLst>
            </a:custGeom>
            <a:grpFill/>
            <a:ln w="12700">
              <a:solidFill>
                <a:srgbClr val="C00000"/>
              </a:solidFill>
            </a:ln>
          </p:spPr>
          <p:txBody>
            <a:bodyPr/>
            <a:lstStyle/>
            <a:p>
              <a:endParaRPr lang="en-IN"/>
            </a:p>
          </p:txBody>
        </p:sp>
      </p:grpSp>
      <p:sp>
        <p:nvSpPr>
          <p:cNvPr id="23" name="TextBox 23"/>
          <p:cNvSpPr txBox="1"/>
          <p:nvPr/>
        </p:nvSpPr>
        <p:spPr>
          <a:xfrm>
            <a:off x="8872389" y="4883795"/>
            <a:ext cx="3088481" cy="357918"/>
          </a:xfrm>
          <a:prstGeom prst="rect">
            <a:avLst/>
          </a:prstGeom>
        </p:spPr>
        <p:txBody>
          <a:bodyPr lIns="0" tIns="0" rIns="0" bIns="0" rtlCol="0" anchor="t">
            <a:spAutoFit/>
          </a:bodyPr>
          <a:lstStyle/>
          <a:p>
            <a:pPr algn="l">
              <a:lnSpc>
                <a:spcPts val="3000"/>
              </a:lnSpc>
            </a:pPr>
            <a:r>
              <a:rPr lang="en-US" sz="2375" b="1" dirty="0">
                <a:latin typeface="Arimo Bold"/>
                <a:ea typeface="Arimo Bold"/>
                <a:cs typeface="Arimo Bold"/>
                <a:sym typeface="Arimo Bold"/>
              </a:rPr>
              <a:t>Ralink RT3070</a:t>
            </a:r>
          </a:p>
        </p:txBody>
      </p:sp>
      <p:sp>
        <p:nvSpPr>
          <p:cNvPr id="24" name="TextBox 24"/>
          <p:cNvSpPr txBox="1"/>
          <p:nvPr/>
        </p:nvSpPr>
        <p:spPr>
          <a:xfrm>
            <a:off x="8872389" y="5478661"/>
            <a:ext cx="8284666" cy="372731"/>
          </a:xfrm>
          <a:prstGeom prst="rect">
            <a:avLst/>
          </a:prstGeom>
        </p:spPr>
        <p:txBody>
          <a:bodyPr lIns="0" tIns="0" rIns="0" bIns="0" rtlCol="0" anchor="t">
            <a:spAutoFit/>
          </a:bodyPr>
          <a:lstStyle/>
          <a:p>
            <a:pPr algn="l">
              <a:lnSpc>
                <a:spcPts val="3062"/>
              </a:lnSpc>
            </a:pPr>
            <a:r>
              <a:rPr lang="en-US" sz="1937" dirty="0">
                <a:latin typeface="Overpass Light"/>
                <a:ea typeface="Overpass Light"/>
                <a:cs typeface="Overpass Light"/>
                <a:sym typeface="Overpass Light"/>
              </a:rPr>
              <a:t>Good compatibility, budget-friendly option</a:t>
            </a:r>
          </a:p>
        </p:txBody>
      </p:sp>
      <p:grpSp>
        <p:nvGrpSpPr>
          <p:cNvPr id="25" name="Group 25"/>
          <p:cNvGrpSpPr/>
          <p:nvPr/>
        </p:nvGrpSpPr>
        <p:grpSpPr>
          <a:xfrm>
            <a:off x="8582471" y="6449020"/>
            <a:ext cx="8864501" cy="1608087"/>
            <a:chOff x="0" y="0"/>
            <a:chExt cx="11819335" cy="2144117"/>
          </a:xfrm>
          <a:solidFill>
            <a:schemeClr val="tx1">
              <a:lumMod val="50000"/>
              <a:lumOff val="50000"/>
            </a:schemeClr>
          </a:solidFill>
        </p:grpSpPr>
        <p:sp>
          <p:nvSpPr>
            <p:cNvPr id="26" name="Freeform 26"/>
            <p:cNvSpPr/>
            <p:nvPr/>
          </p:nvSpPr>
          <p:spPr>
            <a:xfrm>
              <a:off x="19050" y="19050"/>
              <a:ext cx="11781282" cy="2105914"/>
            </a:xfrm>
            <a:custGeom>
              <a:avLst/>
              <a:gdLst/>
              <a:ahLst/>
              <a:cxnLst/>
              <a:rect l="l" t="t" r="r" b="b"/>
              <a:pathLst>
                <a:path w="11781282" h="2105914">
                  <a:moveTo>
                    <a:pt x="0" y="138303"/>
                  </a:moveTo>
                  <a:cubicBezTo>
                    <a:pt x="0" y="61976"/>
                    <a:pt x="62865" y="0"/>
                    <a:pt x="140462" y="0"/>
                  </a:cubicBezTo>
                  <a:lnTo>
                    <a:pt x="11640820" y="0"/>
                  </a:lnTo>
                  <a:cubicBezTo>
                    <a:pt x="11718417" y="0"/>
                    <a:pt x="11781282" y="61976"/>
                    <a:pt x="11781282" y="138303"/>
                  </a:cubicBezTo>
                  <a:lnTo>
                    <a:pt x="11781282" y="1967611"/>
                  </a:lnTo>
                  <a:cubicBezTo>
                    <a:pt x="11781282" y="2044065"/>
                    <a:pt x="11718417" y="2105914"/>
                    <a:pt x="11640820" y="2105914"/>
                  </a:cubicBezTo>
                  <a:lnTo>
                    <a:pt x="140462" y="2105914"/>
                  </a:lnTo>
                  <a:cubicBezTo>
                    <a:pt x="62865" y="2105914"/>
                    <a:pt x="0" y="2043938"/>
                    <a:pt x="0" y="1967611"/>
                  </a:cubicBezTo>
                  <a:close/>
                </a:path>
              </a:pathLst>
            </a:custGeom>
            <a:grpFill/>
            <a:ln w="12700">
              <a:solidFill>
                <a:srgbClr val="C00000"/>
              </a:solidFill>
            </a:ln>
          </p:spPr>
          <p:txBody>
            <a:bodyPr/>
            <a:lstStyle/>
            <a:p>
              <a:endParaRPr lang="en-IN"/>
            </a:p>
          </p:txBody>
        </p:sp>
        <p:sp>
          <p:nvSpPr>
            <p:cNvPr id="27" name="Freeform 27"/>
            <p:cNvSpPr/>
            <p:nvPr/>
          </p:nvSpPr>
          <p:spPr>
            <a:xfrm>
              <a:off x="0" y="0"/>
              <a:ext cx="11819382" cy="2144014"/>
            </a:xfrm>
            <a:custGeom>
              <a:avLst/>
              <a:gdLst/>
              <a:ahLst/>
              <a:cxnLst/>
              <a:rect l="l" t="t" r="r" b="b"/>
              <a:pathLst>
                <a:path w="11819382" h="2144014">
                  <a:moveTo>
                    <a:pt x="0" y="157353"/>
                  </a:moveTo>
                  <a:cubicBezTo>
                    <a:pt x="0" y="70231"/>
                    <a:pt x="71628" y="0"/>
                    <a:pt x="159512" y="0"/>
                  </a:cubicBezTo>
                  <a:lnTo>
                    <a:pt x="11659870" y="0"/>
                  </a:lnTo>
                  <a:lnTo>
                    <a:pt x="11659870" y="19050"/>
                  </a:lnTo>
                  <a:lnTo>
                    <a:pt x="11659870" y="0"/>
                  </a:lnTo>
                  <a:cubicBezTo>
                    <a:pt x="11747626" y="0"/>
                    <a:pt x="11819382" y="70231"/>
                    <a:pt x="11819382" y="157353"/>
                  </a:cubicBezTo>
                  <a:lnTo>
                    <a:pt x="11800332" y="157353"/>
                  </a:lnTo>
                  <a:lnTo>
                    <a:pt x="11819382" y="157353"/>
                  </a:lnTo>
                  <a:lnTo>
                    <a:pt x="11819382" y="1986661"/>
                  </a:lnTo>
                  <a:lnTo>
                    <a:pt x="11800332" y="1986661"/>
                  </a:lnTo>
                  <a:lnTo>
                    <a:pt x="11819382" y="1986661"/>
                  </a:lnTo>
                  <a:cubicBezTo>
                    <a:pt x="11819382" y="2073910"/>
                    <a:pt x="11747753" y="2144014"/>
                    <a:pt x="11659870" y="2144014"/>
                  </a:cubicBezTo>
                  <a:lnTo>
                    <a:pt x="11659870" y="2124964"/>
                  </a:lnTo>
                  <a:lnTo>
                    <a:pt x="11659870" y="2144014"/>
                  </a:lnTo>
                  <a:lnTo>
                    <a:pt x="159512" y="2144014"/>
                  </a:lnTo>
                  <a:lnTo>
                    <a:pt x="159512" y="2124964"/>
                  </a:lnTo>
                  <a:lnTo>
                    <a:pt x="159512" y="2144014"/>
                  </a:lnTo>
                  <a:cubicBezTo>
                    <a:pt x="71628" y="2144141"/>
                    <a:pt x="0" y="2073910"/>
                    <a:pt x="0" y="1986661"/>
                  </a:cubicBezTo>
                  <a:lnTo>
                    <a:pt x="0" y="157353"/>
                  </a:lnTo>
                  <a:lnTo>
                    <a:pt x="19050" y="157353"/>
                  </a:lnTo>
                  <a:lnTo>
                    <a:pt x="0" y="157353"/>
                  </a:lnTo>
                  <a:moveTo>
                    <a:pt x="38100" y="157353"/>
                  </a:moveTo>
                  <a:lnTo>
                    <a:pt x="38100" y="1986661"/>
                  </a:lnTo>
                  <a:lnTo>
                    <a:pt x="19050" y="1986661"/>
                  </a:lnTo>
                  <a:lnTo>
                    <a:pt x="38100" y="1986661"/>
                  </a:lnTo>
                  <a:cubicBezTo>
                    <a:pt x="38100" y="2052320"/>
                    <a:pt x="92202" y="2105914"/>
                    <a:pt x="159512" y="2105914"/>
                  </a:cubicBezTo>
                  <a:lnTo>
                    <a:pt x="11659870" y="2105914"/>
                  </a:lnTo>
                  <a:cubicBezTo>
                    <a:pt x="11727180" y="2105914"/>
                    <a:pt x="11781282" y="2052193"/>
                    <a:pt x="11781282" y="1986661"/>
                  </a:cubicBezTo>
                  <a:lnTo>
                    <a:pt x="11781282" y="157353"/>
                  </a:lnTo>
                  <a:cubicBezTo>
                    <a:pt x="11781282" y="91694"/>
                    <a:pt x="11727180" y="38100"/>
                    <a:pt x="11659870" y="38100"/>
                  </a:cubicBezTo>
                  <a:lnTo>
                    <a:pt x="159512" y="38100"/>
                  </a:lnTo>
                  <a:lnTo>
                    <a:pt x="159512" y="19050"/>
                  </a:lnTo>
                  <a:lnTo>
                    <a:pt x="159512" y="38100"/>
                  </a:lnTo>
                  <a:cubicBezTo>
                    <a:pt x="92202" y="38100"/>
                    <a:pt x="38100" y="91821"/>
                    <a:pt x="38100" y="157353"/>
                  </a:cubicBezTo>
                  <a:close/>
                </a:path>
              </a:pathLst>
            </a:custGeom>
            <a:grpFill/>
            <a:ln w="12700">
              <a:solidFill>
                <a:srgbClr val="C00000"/>
              </a:solidFill>
            </a:ln>
          </p:spPr>
          <p:txBody>
            <a:bodyPr/>
            <a:lstStyle/>
            <a:p>
              <a:endParaRPr lang="en-IN"/>
            </a:p>
          </p:txBody>
        </p:sp>
      </p:grpSp>
      <p:sp>
        <p:nvSpPr>
          <p:cNvPr id="28" name="TextBox 28"/>
          <p:cNvSpPr txBox="1"/>
          <p:nvPr/>
        </p:nvSpPr>
        <p:spPr>
          <a:xfrm>
            <a:off x="8872389" y="6710362"/>
            <a:ext cx="3309937" cy="357918"/>
          </a:xfrm>
          <a:prstGeom prst="rect">
            <a:avLst/>
          </a:prstGeom>
        </p:spPr>
        <p:txBody>
          <a:bodyPr lIns="0" tIns="0" rIns="0" bIns="0" rtlCol="0" anchor="t">
            <a:spAutoFit/>
          </a:bodyPr>
          <a:lstStyle/>
          <a:p>
            <a:pPr algn="l">
              <a:lnSpc>
                <a:spcPts val="3000"/>
              </a:lnSpc>
            </a:pPr>
            <a:r>
              <a:rPr lang="en-US" sz="2375" b="1" dirty="0">
                <a:latin typeface="Arimo Bold"/>
                <a:ea typeface="Arimo Bold"/>
                <a:cs typeface="Arimo Bold"/>
                <a:sym typeface="Arimo Bold"/>
              </a:rPr>
              <a:t>Realtek RTL8812AU</a:t>
            </a:r>
          </a:p>
        </p:txBody>
      </p:sp>
      <p:sp>
        <p:nvSpPr>
          <p:cNvPr id="29" name="TextBox 29"/>
          <p:cNvSpPr txBox="1"/>
          <p:nvPr/>
        </p:nvSpPr>
        <p:spPr>
          <a:xfrm>
            <a:off x="8872389" y="7305229"/>
            <a:ext cx="8284666" cy="372731"/>
          </a:xfrm>
          <a:prstGeom prst="rect">
            <a:avLst/>
          </a:prstGeom>
        </p:spPr>
        <p:txBody>
          <a:bodyPr lIns="0" tIns="0" rIns="0" bIns="0" rtlCol="0" anchor="t">
            <a:spAutoFit/>
          </a:bodyPr>
          <a:lstStyle/>
          <a:p>
            <a:pPr algn="l">
              <a:lnSpc>
                <a:spcPts val="3062"/>
              </a:lnSpc>
            </a:pPr>
            <a:r>
              <a:rPr lang="en-US" sz="1937" dirty="0">
                <a:latin typeface="Overpass Light"/>
                <a:ea typeface="Overpass Light"/>
                <a:cs typeface="Overpass Light"/>
                <a:sym typeface="Overpass Light"/>
              </a:rPr>
              <a:t>Dual-band support (2.4 &amp; 5 GHz), powerful</a:t>
            </a:r>
          </a:p>
        </p:txBody>
      </p:sp>
      <p:sp>
        <p:nvSpPr>
          <p:cNvPr id="30" name="TextBox 30"/>
          <p:cNvSpPr txBox="1"/>
          <p:nvPr/>
        </p:nvSpPr>
        <p:spPr>
          <a:xfrm>
            <a:off x="8596759" y="8254007"/>
            <a:ext cx="8835926" cy="372731"/>
          </a:xfrm>
          <a:prstGeom prst="rect">
            <a:avLst/>
          </a:prstGeom>
        </p:spPr>
        <p:txBody>
          <a:bodyPr lIns="0" tIns="0" rIns="0" bIns="0" rtlCol="0" anchor="t">
            <a:spAutoFit/>
          </a:bodyPr>
          <a:lstStyle/>
          <a:p>
            <a:pPr algn="l">
              <a:lnSpc>
                <a:spcPts val="3062"/>
              </a:lnSpc>
            </a:pPr>
            <a:r>
              <a:rPr lang="en-US" sz="1937" b="1" dirty="0">
                <a:solidFill>
                  <a:schemeClr val="bg1"/>
                </a:solidFill>
                <a:latin typeface="Overpass Bold"/>
                <a:ea typeface="Overpass Bold"/>
                <a:cs typeface="Overpass Bold"/>
                <a:sym typeface="Overpass Bold"/>
              </a:rPr>
              <a:t>Popular Models:</a:t>
            </a:r>
            <a:r>
              <a:rPr lang="en-US" sz="1937" dirty="0">
                <a:solidFill>
                  <a:schemeClr val="bg1"/>
                </a:solidFill>
                <a:latin typeface="Overpass Light"/>
                <a:ea typeface="Overpass Light"/>
                <a:cs typeface="Overpass Light"/>
                <a:sym typeface="Overpass Light"/>
              </a:rPr>
              <a:t> Alfa AWUS036NHA, TP-Link TL-WN722N v1, Panda PAU09</a:t>
            </a:r>
          </a:p>
        </p:txBody>
      </p:sp>
      <p:sp>
        <p:nvSpPr>
          <p:cNvPr id="31" name="TextBox 31"/>
          <p:cNvSpPr txBox="1"/>
          <p:nvPr/>
        </p:nvSpPr>
        <p:spPr>
          <a:xfrm>
            <a:off x="864691" y="9149506"/>
            <a:ext cx="16558617" cy="372731"/>
          </a:xfrm>
          <a:prstGeom prst="rect">
            <a:avLst/>
          </a:prstGeom>
        </p:spPr>
        <p:txBody>
          <a:bodyPr lIns="0" tIns="0" rIns="0" bIns="0" rtlCol="0" anchor="t">
            <a:spAutoFit/>
          </a:bodyPr>
          <a:lstStyle/>
          <a:p>
            <a:pPr algn="l">
              <a:lnSpc>
                <a:spcPts val="3062"/>
              </a:lnSpc>
            </a:pPr>
            <a:r>
              <a:rPr lang="en-US" sz="1937" dirty="0">
                <a:solidFill>
                  <a:schemeClr val="bg1"/>
                </a:solidFill>
                <a:latin typeface="Overpass Light"/>
                <a:ea typeface="Overpass Light"/>
                <a:cs typeface="Overpass Light"/>
                <a:sym typeface="Overpass Light"/>
              </a:rPr>
              <a:t>Always verify chipset compatibility with Kali Linux before purchasing. Check the Kali documentation for the most current list of supported hardware.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a:ln w="12700">
              <a:solidFill>
                <a:srgbClr val="000000"/>
              </a:solidFill>
            </a:ln>
          </p:spPr>
          <p:txBody>
            <a:bodyPr/>
            <a:lstStyle/>
            <a:p>
              <a:endParaRPr lang="en-IN"/>
            </a:p>
          </p:txBody>
        </p:sp>
      </p:grpSp>
      <p:grpSp>
        <p:nvGrpSpPr>
          <p:cNvPr id="4" name="Group 4"/>
          <p:cNvGrpSpPr/>
          <p:nvPr/>
        </p:nvGrpSpPr>
        <p:grpSpPr>
          <a:xfrm>
            <a:off x="-1" y="0"/>
            <a:ext cx="18288000" cy="10287000"/>
            <a:chOff x="0" y="0"/>
            <a:chExt cx="24384000" cy="13716000"/>
          </a:xfrm>
          <a:solidFill>
            <a:schemeClr val="tx1">
              <a:lumMod val="95000"/>
              <a:lumOff val="5000"/>
            </a:schemeClr>
          </a:solidFill>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a:ln w="12700">
              <a:solidFill>
                <a:srgbClr val="000000"/>
              </a:solidFill>
            </a:ln>
          </p:spPr>
          <p:txBody>
            <a:bodyPr/>
            <a:lstStyle/>
            <a:p>
              <a:endParaRPr lang="en-IN"/>
            </a:p>
          </p:txBody>
        </p:sp>
      </p:grpSp>
      <p:sp>
        <p:nvSpPr>
          <p:cNvPr id="6" name="TextBox 6"/>
          <p:cNvSpPr txBox="1"/>
          <p:nvPr/>
        </p:nvSpPr>
        <p:spPr>
          <a:xfrm>
            <a:off x="800992" y="948332"/>
            <a:ext cx="12250341" cy="669927"/>
          </a:xfrm>
          <a:prstGeom prst="rect">
            <a:avLst/>
          </a:prstGeom>
        </p:spPr>
        <p:txBody>
          <a:bodyPr lIns="0" tIns="0" rIns="0" bIns="0" rtlCol="0" anchor="t">
            <a:spAutoFit/>
          </a:bodyPr>
          <a:lstStyle/>
          <a:p>
            <a:pPr algn="l">
              <a:lnSpc>
                <a:spcPts val="5625"/>
              </a:lnSpc>
            </a:pPr>
            <a:r>
              <a:rPr lang="en-US" sz="4499" b="1" dirty="0">
                <a:solidFill>
                  <a:schemeClr val="bg1"/>
                </a:solidFill>
                <a:latin typeface="Arimo Bold"/>
                <a:ea typeface="Arimo Bold"/>
                <a:cs typeface="Arimo Bold"/>
                <a:sym typeface="Arimo Bold"/>
              </a:rPr>
              <a:t>Legal Tools for Wi-Fi Security Research</a:t>
            </a:r>
          </a:p>
        </p:txBody>
      </p:sp>
      <p:sp>
        <p:nvSpPr>
          <p:cNvPr id="7" name="TextBox 7"/>
          <p:cNvSpPr txBox="1"/>
          <p:nvPr/>
        </p:nvSpPr>
        <p:spPr>
          <a:xfrm>
            <a:off x="800992" y="2092672"/>
            <a:ext cx="16686014" cy="346249"/>
          </a:xfrm>
          <a:prstGeom prst="rect">
            <a:avLst/>
          </a:prstGeom>
        </p:spPr>
        <p:txBody>
          <a:bodyPr lIns="0" tIns="0" rIns="0" bIns="0" rtlCol="0" anchor="t">
            <a:spAutoFit/>
          </a:bodyPr>
          <a:lstStyle/>
          <a:p>
            <a:pPr algn="l">
              <a:lnSpc>
                <a:spcPts val="2874"/>
              </a:lnSpc>
            </a:pPr>
            <a:r>
              <a:rPr lang="en-US" sz="1750" dirty="0">
                <a:solidFill>
                  <a:schemeClr val="bg1"/>
                </a:solidFill>
                <a:latin typeface="Overpass Light"/>
                <a:ea typeface="Overpass Light"/>
                <a:cs typeface="Overpass Light"/>
                <a:sym typeface="Overpass Light"/>
              </a:rPr>
              <a:t>These professional tools are used by security researchers, network administrators, and IT professionals for </a:t>
            </a:r>
            <a:r>
              <a:rPr lang="en-US" sz="1750" b="1" dirty="0">
                <a:solidFill>
                  <a:schemeClr val="bg1"/>
                </a:solidFill>
                <a:latin typeface="Overpass Bold"/>
                <a:ea typeface="Overpass Bold"/>
                <a:cs typeface="Overpass Bold"/>
                <a:sym typeface="Overpass Bold"/>
              </a:rPr>
              <a:t>legitimate monitoring, analysis, and authorized testing only</a:t>
            </a:r>
            <a:r>
              <a:rPr lang="en-US" sz="1750" dirty="0">
                <a:solidFill>
                  <a:schemeClr val="bg1"/>
                </a:solidFill>
                <a:latin typeface="Overpass Light"/>
                <a:ea typeface="Overpass Light"/>
                <a:cs typeface="Overpass Light"/>
                <a:sym typeface="Overpass Light"/>
              </a:rPr>
              <a:t>.</a:t>
            </a:r>
          </a:p>
        </p:txBody>
      </p:sp>
      <p:sp>
        <p:nvSpPr>
          <p:cNvPr id="8" name="Freeform 8" descr="preencoded.png"/>
          <p:cNvSpPr/>
          <p:nvPr/>
        </p:nvSpPr>
        <p:spPr>
          <a:xfrm>
            <a:off x="800992" y="3158579"/>
            <a:ext cx="572095" cy="572095"/>
          </a:xfrm>
          <a:custGeom>
            <a:avLst/>
            <a:gdLst/>
            <a:ahLst/>
            <a:cxnLst/>
            <a:rect l="l" t="t" r="r" b="b"/>
            <a:pathLst>
              <a:path w="572095" h="572095">
                <a:moveTo>
                  <a:pt x="0" y="0"/>
                </a:moveTo>
                <a:lnTo>
                  <a:pt x="572095" y="0"/>
                </a:lnTo>
                <a:lnTo>
                  <a:pt x="572095" y="572095"/>
                </a:lnTo>
                <a:lnTo>
                  <a:pt x="0" y="572095"/>
                </a:lnTo>
                <a:lnTo>
                  <a:pt x="0" y="0"/>
                </a:lnTo>
                <a:close/>
              </a:path>
            </a:pathLst>
          </a:custGeom>
          <a:blipFill>
            <a:blip r:embed="rId3">
              <a:extLst>
                <a:ext uri="{96DAC541-7B7A-43D3-8B79-37D633B846F1}">
                  <asvg:svgBlip xmlns:asvg="http://schemas.microsoft.com/office/drawing/2016/SVG/main" r:embed="rId4"/>
                </a:ext>
              </a:extLst>
            </a:blip>
            <a:stretch>
              <a:fillRect l="-9016" r="-9016"/>
            </a:stretch>
          </a:blipFill>
        </p:spPr>
        <p:txBody>
          <a:bodyPr/>
          <a:lstStyle/>
          <a:p>
            <a:endParaRPr lang="en-IN"/>
          </a:p>
        </p:txBody>
      </p:sp>
      <p:sp>
        <p:nvSpPr>
          <p:cNvPr id="9" name="TextBox 9"/>
          <p:cNvSpPr txBox="1"/>
          <p:nvPr/>
        </p:nvSpPr>
        <p:spPr>
          <a:xfrm>
            <a:off x="800992" y="3988147"/>
            <a:ext cx="2860922" cy="334963"/>
          </a:xfrm>
          <a:prstGeom prst="rect">
            <a:avLst/>
          </a:prstGeom>
        </p:spPr>
        <p:txBody>
          <a:bodyPr lIns="0" tIns="0" rIns="0" bIns="0" rtlCol="0" anchor="t">
            <a:spAutoFit/>
          </a:bodyPr>
          <a:lstStyle/>
          <a:p>
            <a:pPr algn="l">
              <a:lnSpc>
                <a:spcPts val="2812"/>
              </a:lnSpc>
            </a:pPr>
            <a:r>
              <a:rPr lang="en-US" sz="2249" b="1" dirty="0">
                <a:solidFill>
                  <a:schemeClr val="bg1"/>
                </a:solidFill>
                <a:latin typeface="Arimo Bold"/>
                <a:ea typeface="Arimo Bold"/>
                <a:cs typeface="Arimo Bold"/>
                <a:sym typeface="Arimo Bold"/>
              </a:rPr>
              <a:t>Wireshark</a:t>
            </a:r>
          </a:p>
        </p:txBody>
      </p:sp>
      <p:sp>
        <p:nvSpPr>
          <p:cNvPr id="10" name="TextBox 10"/>
          <p:cNvSpPr txBox="1"/>
          <p:nvPr/>
        </p:nvSpPr>
        <p:spPr>
          <a:xfrm>
            <a:off x="800992" y="4435227"/>
            <a:ext cx="8199984" cy="718145"/>
          </a:xfrm>
          <a:prstGeom prst="rect">
            <a:avLst/>
          </a:prstGeom>
        </p:spPr>
        <p:txBody>
          <a:bodyPr lIns="0" tIns="0" rIns="0" bIns="0" rtlCol="0" anchor="t">
            <a:spAutoFit/>
          </a:bodyPr>
          <a:lstStyle/>
          <a:p>
            <a:pPr algn="l">
              <a:lnSpc>
                <a:spcPts val="2874"/>
              </a:lnSpc>
            </a:pPr>
            <a:r>
              <a:rPr lang="en-US" sz="1750" dirty="0">
                <a:solidFill>
                  <a:schemeClr val="bg1"/>
                </a:solidFill>
                <a:latin typeface="Overpass Light"/>
                <a:ea typeface="Overpass Light"/>
                <a:cs typeface="Overpass Light"/>
                <a:sym typeface="Overpass Light"/>
              </a:rPr>
              <a:t>Industry-standard packet analyzer for capturing and examining network traffic. Essential for understanding protocol behavior and identifying anomalies</a:t>
            </a:r>
            <a:r>
              <a:rPr lang="en-US" sz="1750" dirty="0">
                <a:solidFill>
                  <a:srgbClr val="3B4E4E"/>
                </a:solidFill>
                <a:latin typeface="Overpass Light"/>
                <a:ea typeface="Overpass Light"/>
                <a:cs typeface="Overpass Light"/>
                <a:sym typeface="Overpass Light"/>
              </a:rPr>
              <a:t>.</a:t>
            </a:r>
          </a:p>
        </p:txBody>
      </p:sp>
      <p:sp>
        <p:nvSpPr>
          <p:cNvPr id="11" name="Freeform 11" descr="preencoded.png"/>
          <p:cNvSpPr/>
          <p:nvPr/>
        </p:nvSpPr>
        <p:spPr>
          <a:xfrm>
            <a:off x="9287024" y="3158579"/>
            <a:ext cx="572095" cy="572095"/>
          </a:xfrm>
          <a:custGeom>
            <a:avLst/>
            <a:gdLst/>
            <a:ahLst/>
            <a:cxnLst/>
            <a:rect l="l" t="t" r="r" b="b"/>
            <a:pathLst>
              <a:path w="572095" h="572095">
                <a:moveTo>
                  <a:pt x="0" y="0"/>
                </a:moveTo>
                <a:lnTo>
                  <a:pt x="572095" y="0"/>
                </a:lnTo>
                <a:lnTo>
                  <a:pt x="572095" y="572095"/>
                </a:lnTo>
                <a:lnTo>
                  <a:pt x="0" y="572095"/>
                </a:lnTo>
                <a:lnTo>
                  <a:pt x="0" y="0"/>
                </a:lnTo>
                <a:close/>
              </a:path>
            </a:pathLst>
          </a:custGeom>
          <a:blipFill>
            <a:blip r:embed="rId5">
              <a:extLst>
                <a:ext uri="{96DAC541-7B7A-43D3-8B79-37D633B846F1}">
                  <asvg:svgBlip xmlns:asvg="http://schemas.microsoft.com/office/drawing/2016/SVG/main" r:embed="rId6"/>
                </a:ext>
              </a:extLst>
            </a:blip>
            <a:stretch>
              <a:fillRect l="-11475" r="-11475"/>
            </a:stretch>
          </a:blipFill>
        </p:spPr>
        <p:txBody>
          <a:bodyPr/>
          <a:lstStyle/>
          <a:p>
            <a:endParaRPr lang="en-IN"/>
          </a:p>
        </p:txBody>
      </p:sp>
      <p:sp>
        <p:nvSpPr>
          <p:cNvPr id="12" name="TextBox 12"/>
          <p:cNvSpPr txBox="1"/>
          <p:nvPr/>
        </p:nvSpPr>
        <p:spPr>
          <a:xfrm>
            <a:off x="9287024" y="3988147"/>
            <a:ext cx="2860922" cy="334963"/>
          </a:xfrm>
          <a:prstGeom prst="rect">
            <a:avLst/>
          </a:prstGeom>
        </p:spPr>
        <p:txBody>
          <a:bodyPr lIns="0" tIns="0" rIns="0" bIns="0" rtlCol="0" anchor="t">
            <a:spAutoFit/>
          </a:bodyPr>
          <a:lstStyle/>
          <a:p>
            <a:pPr algn="l">
              <a:lnSpc>
                <a:spcPts val="2812"/>
              </a:lnSpc>
            </a:pPr>
            <a:r>
              <a:rPr lang="en-US" sz="2249" b="1" dirty="0" err="1">
                <a:solidFill>
                  <a:schemeClr val="bg1"/>
                </a:solidFill>
                <a:latin typeface="Arimo Bold"/>
                <a:ea typeface="Arimo Bold"/>
                <a:cs typeface="Arimo Bold"/>
                <a:sym typeface="Arimo Bold"/>
              </a:rPr>
              <a:t>Aircrack</a:t>
            </a:r>
            <a:r>
              <a:rPr lang="en-US" sz="2249" b="1" dirty="0">
                <a:solidFill>
                  <a:schemeClr val="bg1"/>
                </a:solidFill>
                <a:latin typeface="Arimo Bold"/>
                <a:ea typeface="Arimo Bold"/>
                <a:cs typeface="Arimo Bold"/>
                <a:sym typeface="Arimo Bold"/>
              </a:rPr>
              <a:t>-ng Suite</a:t>
            </a:r>
          </a:p>
        </p:txBody>
      </p:sp>
      <p:sp>
        <p:nvSpPr>
          <p:cNvPr id="13" name="TextBox 13"/>
          <p:cNvSpPr txBox="1"/>
          <p:nvPr/>
        </p:nvSpPr>
        <p:spPr>
          <a:xfrm>
            <a:off x="9287024" y="4435227"/>
            <a:ext cx="8199984" cy="718145"/>
          </a:xfrm>
          <a:prstGeom prst="rect">
            <a:avLst/>
          </a:prstGeom>
        </p:spPr>
        <p:txBody>
          <a:bodyPr lIns="0" tIns="0" rIns="0" bIns="0" rtlCol="0" anchor="t">
            <a:spAutoFit/>
          </a:bodyPr>
          <a:lstStyle/>
          <a:p>
            <a:pPr algn="l">
              <a:lnSpc>
                <a:spcPts val="2874"/>
              </a:lnSpc>
            </a:pPr>
            <a:r>
              <a:rPr lang="en-US" sz="1750" dirty="0">
                <a:solidFill>
                  <a:schemeClr val="bg1"/>
                </a:solidFill>
                <a:latin typeface="Overpass Light"/>
                <a:ea typeface="Overpass Light"/>
                <a:cs typeface="Overpass Light"/>
                <a:sym typeface="Overpass Light"/>
              </a:rPr>
              <a:t>Comprehensive toolkit for wireless network assessment, including monitoring, packet capture, and security testing of your own networks</a:t>
            </a:r>
            <a:r>
              <a:rPr lang="en-US" sz="1750" dirty="0">
                <a:solidFill>
                  <a:srgbClr val="3B4E4E"/>
                </a:solidFill>
                <a:latin typeface="Overpass Light"/>
                <a:ea typeface="Overpass Light"/>
                <a:cs typeface="Overpass Light"/>
                <a:sym typeface="Overpass Light"/>
              </a:rPr>
              <a:t>.</a:t>
            </a:r>
          </a:p>
        </p:txBody>
      </p:sp>
      <p:sp>
        <p:nvSpPr>
          <p:cNvPr id="14" name="Freeform 14" descr="preencoded.png"/>
          <p:cNvSpPr/>
          <p:nvPr/>
        </p:nvSpPr>
        <p:spPr>
          <a:xfrm>
            <a:off x="800992" y="5701307"/>
            <a:ext cx="572095" cy="572095"/>
          </a:xfrm>
          <a:custGeom>
            <a:avLst/>
            <a:gdLst/>
            <a:ahLst/>
            <a:cxnLst/>
            <a:rect l="l" t="t" r="r" b="b"/>
            <a:pathLst>
              <a:path w="572095" h="572095">
                <a:moveTo>
                  <a:pt x="0" y="0"/>
                </a:moveTo>
                <a:lnTo>
                  <a:pt x="572095" y="0"/>
                </a:lnTo>
                <a:lnTo>
                  <a:pt x="572095" y="572095"/>
                </a:lnTo>
                <a:lnTo>
                  <a:pt x="0" y="572095"/>
                </a:lnTo>
                <a:lnTo>
                  <a:pt x="0" y="0"/>
                </a:lnTo>
                <a:close/>
              </a:path>
            </a:pathLst>
          </a:custGeom>
          <a:blipFill>
            <a:blip r:embed="rId7">
              <a:extLst>
                <a:ext uri="{96DAC541-7B7A-43D3-8B79-37D633B846F1}">
                  <asvg:svgBlip xmlns:asvg="http://schemas.microsoft.com/office/drawing/2016/SVG/main" r:embed="rId8"/>
                </a:ext>
              </a:extLst>
            </a:blip>
            <a:stretch>
              <a:fillRect l="-819" r="-819"/>
            </a:stretch>
          </a:blipFill>
        </p:spPr>
        <p:txBody>
          <a:bodyPr/>
          <a:lstStyle/>
          <a:p>
            <a:endParaRPr lang="en-IN"/>
          </a:p>
        </p:txBody>
      </p:sp>
      <p:sp>
        <p:nvSpPr>
          <p:cNvPr id="15" name="TextBox 15"/>
          <p:cNvSpPr txBox="1"/>
          <p:nvPr/>
        </p:nvSpPr>
        <p:spPr>
          <a:xfrm>
            <a:off x="800992" y="6530876"/>
            <a:ext cx="2860922" cy="334963"/>
          </a:xfrm>
          <a:prstGeom prst="rect">
            <a:avLst/>
          </a:prstGeom>
        </p:spPr>
        <p:txBody>
          <a:bodyPr lIns="0" tIns="0" rIns="0" bIns="0" rtlCol="0" anchor="t">
            <a:spAutoFit/>
          </a:bodyPr>
          <a:lstStyle/>
          <a:p>
            <a:pPr algn="l">
              <a:lnSpc>
                <a:spcPts val="2812"/>
              </a:lnSpc>
            </a:pPr>
            <a:r>
              <a:rPr lang="en-US" sz="2249" b="1" dirty="0">
                <a:solidFill>
                  <a:schemeClr val="bg1"/>
                </a:solidFill>
                <a:latin typeface="Arimo Bold"/>
                <a:ea typeface="Arimo Bold"/>
                <a:cs typeface="Arimo Bold"/>
                <a:sym typeface="Arimo Bold"/>
              </a:rPr>
              <a:t>Kismet</a:t>
            </a:r>
          </a:p>
        </p:txBody>
      </p:sp>
      <p:sp>
        <p:nvSpPr>
          <p:cNvPr id="16" name="TextBox 16"/>
          <p:cNvSpPr txBox="1"/>
          <p:nvPr/>
        </p:nvSpPr>
        <p:spPr>
          <a:xfrm>
            <a:off x="800992" y="6977955"/>
            <a:ext cx="8199984" cy="718145"/>
          </a:xfrm>
          <a:prstGeom prst="rect">
            <a:avLst/>
          </a:prstGeom>
        </p:spPr>
        <p:txBody>
          <a:bodyPr lIns="0" tIns="0" rIns="0" bIns="0" rtlCol="0" anchor="t">
            <a:spAutoFit/>
          </a:bodyPr>
          <a:lstStyle/>
          <a:p>
            <a:pPr algn="l">
              <a:lnSpc>
                <a:spcPts val="2874"/>
              </a:lnSpc>
            </a:pPr>
            <a:r>
              <a:rPr lang="en-US" sz="1750" dirty="0">
                <a:solidFill>
                  <a:schemeClr val="bg1"/>
                </a:solidFill>
                <a:latin typeface="Overpass Light"/>
                <a:ea typeface="Overpass Light"/>
                <a:cs typeface="Overpass Light"/>
                <a:sym typeface="Overpass Light"/>
              </a:rPr>
              <a:t>Wireless network detector and analyzer that passively monitors traffic without sending packets. Useful for network inventory and rogue AP detection</a:t>
            </a:r>
            <a:r>
              <a:rPr lang="en-US" sz="1750" dirty="0">
                <a:solidFill>
                  <a:srgbClr val="3B4E4E"/>
                </a:solidFill>
                <a:latin typeface="Overpass Light"/>
                <a:ea typeface="Overpass Light"/>
                <a:cs typeface="Overpass Light"/>
                <a:sym typeface="Overpass Light"/>
              </a:rPr>
              <a:t>.</a:t>
            </a:r>
          </a:p>
        </p:txBody>
      </p:sp>
      <p:sp>
        <p:nvSpPr>
          <p:cNvPr id="17" name="Freeform 17" descr="preencoded.png"/>
          <p:cNvSpPr/>
          <p:nvPr/>
        </p:nvSpPr>
        <p:spPr>
          <a:xfrm>
            <a:off x="9287024" y="5701307"/>
            <a:ext cx="572095" cy="572095"/>
          </a:xfrm>
          <a:custGeom>
            <a:avLst/>
            <a:gdLst/>
            <a:ahLst/>
            <a:cxnLst/>
            <a:rect l="l" t="t" r="r" b="b"/>
            <a:pathLst>
              <a:path w="572095" h="572095">
                <a:moveTo>
                  <a:pt x="0" y="0"/>
                </a:moveTo>
                <a:lnTo>
                  <a:pt x="572095" y="0"/>
                </a:lnTo>
                <a:lnTo>
                  <a:pt x="572095" y="572095"/>
                </a:lnTo>
                <a:lnTo>
                  <a:pt x="0" y="572095"/>
                </a:lnTo>
                <a:lnTo>
                  <a:pt x="0" y="0"/>
                </a:lnTo>
                <a:close/>
              </a:path>
            </a:pathLst>
          </a:custGeom>
          <a:blipFill>
            <a:blip r:embed="rId9">
              <a:extLst>
                <a:ext uri="{96DAC541-7B7A-43D3-8B79-37D633B846F1}">
                  <asvg:svgBlip xmlns:asvg="http://schemas.microsoft.com/office/drawing/2016/SVG/main" r:embed="rId10"/>
                </a:ext>
              </a:extLst>
            </a:blip>
            <a:stretch>
              <a:fillRect t="-1639" b="-1639"/>
            </a:stretch>
          </a:blipFill>
        </p:spPr>
        <p:txBody>
          <a:bodyPr/>
          <a:lstStyle/>
          <a:p>
            <a:endParaRPr lang="en-IN"/>
          </a:p>
        </p:txBody>
      </p:sp>
      <p:sp>
        <p:nvSpPr>
          <p:cNvPr id="18" name="TextBox 18"/>
          <p:cNvSpPr txBox="1"/>
          <p:nvPr/>
        </p:nvSpPr>
        <p:spPr>
          <a:xfrm>
            <a:off x="9287024" y="6530876"/>
            <a:ext cx="2860922" cy="334963"/>
          </a:xfrm>
          <a:prstGeom prst="rect">
            <a:avLst/>
          </a:prstGeom>
        </p:spPr>
        <p:txBody>
          <a:bodyPr lIns="0" tIns="0" rIns="0" bIns="0" rtlCol="0" anchor="t">
            <a:spAutoFit/>
          </a:bodyPr>
          <a:lstStyle/>
          <a:p>
            <a:pPr algn="l">
              <a:lnSpc>
                <a:spcPts val="2812"/>
              </a:lnSpc>
            </a:pPr>
            <a:r>
              <a:rPr lang="en-US" sz="2249" b="1" dirty="0">
                <a:solidFill>
                  <a:schemeClr val="bg1"/>
                </a:solidFill>
                <a:latin typeface="Arimo Bold"/>
                <a:ea typeface="Arimo Bold"/>
                <a:cs typeface="Arimo Bold"/>
                <a:sym typeface="Arimo Bold"/>
              </a:rPr>
              <a:t>Nmap</a:t>
            </a:r>
          </a:p>
        </p:txBody>
      </p:sp>
      <p:sp>
        <p:nvSpPr>
          <p:cNvPr id="19" name="TextBox 19"/>
          <p:cNvSpPr txBox="1"/>
          <p:nvPr/>
        </p:nvSpPr>
        <p:spPr>
          <a:xfrm>
            <a:off x="9287024" y="6977955"/>
            <a:ext cx="8199984" cy="718145"/>
          </a:xfrm>
          <a:prstGeom prst="rect">
            <a:avLst/>
          </a:prstGeom>
        </p:spPr>
        <p:txBody>
          <a:bodyPr lIns="0" tIns="0" rIns="0" bIns="0" rtlCol="0" anchor="t">
            <a:spAutoFit/>
          </a:bodyPr>
          <a:lstStyle/>
          <a:p>
            <a:pPr algn="l">
              <a:lnSpc>
                <a:spcPts val="2874"/>
              </a:lnSpc>
            </a:pPr>
            <a:r>
              <a:rPr lang="en-US" sz="1750" dirty="0">
                <a:solidFill>
                  <a:schemeClr val="bg1"/>
                </a:solidFill>
                <a:latin typeface="Overpass Light"/>
                <a:ea typeface="Overpass Light"/>
                <a:cs typeface="Overpass Light"/>
                <a:sym typeface="Overpass Light"/>
              </a:rPr>
              <a:t>Network scanning tool for discovering devices, open ports, and services. Helps identify security weaknesses in your own infrastructure</a:t>
            </a:r>
            <a:r>
              <a:rPr lang="en-US" sz="1750" dirty="0">
                <a:solidFill>
                  <a:srgbClr val="3B4E4E"/>
                </a:solidFill>
                <a:latin typeface="Overpass Light"/>
                <a:ea typeface="Overpass Light"/>
                <a:cs typeface="Overpass Light"/>
                <a:sym typeface="Overpass Light"/>
              </a:rPr>
              <a:t>.</a:t>
            </a:r>
          </a:p>
        </p:txBody>
      </p:sp>
      <p:sp>
        <p:nvSpPr>
          <p:cNvPr id="20" name="TextBox 20"/>
          <p:cNvSpPr txBox="1"/>
          <p:nvPr/>
        </p:nvSpPr>
        <p:spPr>
          <a:xfrm>
            <a:off x="1144191" y="8225135"/>
            <a:ext cx="16342816" cy="718145"/>
          </a:xfrm>
          <a:prstGeom prst="rect">
            <a:avLst/>
          </a:prstGeom>
        </p:spPr>
        <p:txBody>
          <a:bodyPr lIns="0" tIns="0" rIns="0" bIns="0" rtlCol="0" anchor="t">
            <a:spAutoFit/>
          </a:bodyPr>
          <a:lstStyle/>
          <a:p>
            <a:pPr algn="l">
              <a:lnSpc>
                <a:spcPts val="2874"/>
              </a:lnSpc>
            </a:pPr>
            <a:r>
              <a:rPr lang="en-US" sz="1750" b="1" dirty="0">
                <a:solidFill>
                  <a:schemeClr val="bg1"/>
                </a:solidFill>
                <a:latin typeface="Overpass Bold"/>
                <a:ea typeface="Overpass Bold"/>
                <a:cs typeface="Overpass Bold"/>
                <a:sym typeface="Overpass Bold"/>
              </a:rPr>
              <a:t>Critical Reminder:</a:t>
            </a:r>
            <a:r>
              <a:rPr lang="en-US" sz="1750" dirty="0">
                <a:solidFill>
                  <a:schemeClr val="bg1"/>
                </a:solidFill>
                <a:latin typeface="Overpass Light"/>
                <a:ea typeface="Overpass Light"/>
                <a:cs typeface="Overpass Light"/>
                <a:sym typeface="Overpass Light"/>
              </a:rPr>
              <a:t> These tools must only be used on networks you own or have explicit written permission to test. Unauthorized use violates federal and state laws, institutional policies, and ethical standards. Always operate in isolated lab environments for educational purposes</a:t>
            </a:r>
            <a:r>
              <a:rPr lang="en-US" sz="1750" dirty="0">
                <a:solidFill>
                  <a:srgbClr val="3B4E4E"/>
                </a:solidFill>
                <a:latin typeface="Overpass Light"/>
                <a:ea typeface="Overpass Light"/>
                <a:cs typeface="Overpass Light"/>
                <a:sym typeface="Overpass Light"/>
              </a:rPr>
              <a:t>.</a:t>
            </a:r>
          </a:p>
        </p:txBody>
      </p:sp>
      <p:grpSp>
        <p:nvGrpSpPr>
          <p:cNvPr id="21" name="Group 21"/>
          <p:cNvGrpSpPr/>
          <p:nvPr/>
        </p:nvGrpSpPr>
        <p:grpSpPr>
          <a:xfrm>
            <a:off x="800992" y="8043862"/>
            <a:ext cx="28575" cy="1247180"/>
            <a:chOff x="0" y="0"/>
            <a:chExt cx="38100" cy="1662907"/>
          </a:xfrm>
        </p:grpSpPr>
        <p:sp>
          <p:nvSpPr>
            <p:cNvPr id="22" name="Freeform 22"/>
            <p:cNvSpPr/>
            <p:nvPr/>
          </p:nvSpPr>
          <p:spPr>
            <a:xfrm>
              <a:off x="0" y="0"/>
              <a:ext cx="38100" cy="1662938"/>
            </a:xfrm>
            <a:custGeom>
              <a:avLst/>
              <a:gdLst/>
              <a:ahLst/>
              <a:cxnLst/>
              <a:rect l="l" t="t" r="r" b="b"/>
              <a:pathLst>
                <a:path w="38100" h="1662938">
                  <a:moveTo>
                    <a:pt x="0" y="0"/>
                  </a:moveTo>
                  <a:lnTo>
                    <a:pt x="38100" y="0"/>
                  </a:lnTo>
                  <a:lnTo>
                    <a:pt x="38100" y="1662938"/>
                  </a:lnTo>
                  <a:lnTo>
                    <a:pt x="0" y="1662938"/>
                  </a:lnTo>
                  <a:close/>
                </a:path>
              </a:pathLst>
            </a:custGeom>
            <a:solidFill>
              <a:srgbClr val="224435"/>
            </a:solidFill>
            <a:ln w="12700">
              <a:solidFill>
                <a:srgbClr val="000000"/>
              </a:solidFill>
            </a:ln>
          </p:spPr>
          <p:txBody>
            <a:bodyPr/>
            <a:lstStyle/>
            <a:p>
              <a:endParaRPr lang="en-IN"/>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54BC9F-6BB6-A893-945A-9DCACE91A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7" name="TextBox 6">
            <a:extLst>
              <a:ext uri="{FF2B5EF4-FFF2-40B4-BE49-F238E27FC236}">
                <a16:creationId xmlns:a16="http://schemas.microsoft.com/office/drawing/2014/main" id="{2F29F928-3F1F-F4A4-7BF0-CD1FD6DEAAC7}"/>
              </a:ext>
            </a:extLst>
          </p:cNvPr>
          <p:cNvSpPr txBox="1"/>
          <p:nvPr/>
        </p:nvSpPr>
        <p:spPr>
          <a:xfrm>
            <a:off x="8305800" y="495300"/>
            <a:ext cx="9144001" cy="1046440"/>
          </a:xfrm>
          <a:prstGeom prst="rect">
            <a:avLst/>
          </a:prstGeom>
          <a:noFill/>
        </p:spPr>
        <p:txBody>
          <a:bodyPr wrap="square" rtlCol="0">
            <a:spAutoFit/>
          </a:bodyPr>
          <a:lstStyle/>
          <a:p>
            <a:pPr algn="ctr"/>
            <a:r>
              <a:rPr lang="en-US" sz="4400" b="1" dirty="0">
                <a:latin typeface="Arimo Bold"/>
                <a:ea typeface="Arimo Bold"/>
                <a:cs typeface="Arimo Bold"/>
                <a:sym typeface="Arimo Bold"/>
              </a:rPr>
              <a:t>Understanding Wi-Fi Networks</a:t>
            </a:r>
          </a:p>
          <a:p>
            <a:pPr algn="ctr"/>
            <a:endParaRPr lang="en-IN" dirty="0"/>
          </a:p>
        </p:txBody>
      </p:sp>
      <p:sp>
        <p:nvSpPr>
          <p:cNvPr id="10" name="TextBox 9">
            <a:extLst>
              <a:ext uri="{FF2B5EF4-FFF2-40B4-BE49-F238E27FC236}">
                <a16:creationId xmlns:a16="http://schemas.microsoft.com/office/drawing/2014/main" id="{10DD5A84-374C-F85C-4A42-E1C258079751}"/>
              </a:ext>
            </a:extLst>
          </p:cNvPr>
          <p:cNvSpPr txBox="1"/>
          <p:nvPr/>
        </p:nvSpPr>
        <p:spPr>
          <a:xfrm>
            <a:off x="9144000" y="2628900"/>
            <a:ext cx="184731" cy="369332"/>
          </a:xfrm>
          <a:prstGeom prst="rect">
            <a:avLst/>
          </a:prstGeom>
          <a:noFill/>
        </p:spPr>
        <p:txBody>
          <a:bodyPr wrap="none" rtlCol="0">
            <a:spAutoFit/>
          </a:bodyPr>
          <a:lstStyle/>
          <a:p>
            <a:endParaRPr lang="en-IN" dirty="0"/>
          </a:p>
        </p:txBody>
      </p:sp>
      <p:sp>
        <p:nvSpPr>
          <p:cNvPr id="11" name="TextBox 10">
            <a:extLst>
              <a:ext uri="{FF2B5EF4-FFF2-40B4-BE49-F238E27FC236}">
                <a16:creationId xmlns:a16="http://schemas.microsoft.com/office/drawing/2014/main" id="{3D5C5228-3D0F-BAC7-2EB2-986D3B320F60}"/>
              </a:ext>
            </a:extLst>
          </p:cNvPr>
          <p:cNvSpPr txBox="1"/>
          <p:nvPr/>
        </p:nvSpPr>
        <p:spPr>
          <a:xfrm>
            <a:off x="8915400" y="1541740"/>
            <a:ext cx="3581400" cy="800219"/>
          </a:xfrm>
          <a:prstGeom prst="rect">
            <a:avLst/>
          </a:prstGeom>
          <a:noFill/>
        </p:spPr>
        <p:txBody>
          <a:bodyPr wrap="square" rtlCol="0">
            <a:spAutoFit/>
          </a:bodyPr>
          <a:lstStyle/>
          <a:p>
            <a:r>
              <a:rPr lang="en-US" sz="2800" b="1" dirty="0">
                <a:solidFill>
                  <a:schemeClr val="bg1"/>
                </a:solidFill>
                <a:latin typeface="Arimo Bold"/>
                <a:ea typeface="Arimo Bold"/>
                <a:cs typeface="Arimo Bold"/>
                <a:sym typeface="Arimo Bold"/>
              </a:rPr>
              <a:t>What is Wi-Fi?</a:t>
            </a:r>
          </a:p>
          <a:p>
            <a:endParaRPr lang="en-IN" dirty="0"/>
          </a:p>
        </p:txBody>
      </p:sp>
      <p:sp>
        <p:nvSpPr>
          <p:cNvPr id="12" name="TextBox 11">
            <a:extLst>
              <a:ext uri="{FF2B5EF4-FFF2-40B4-BE49-F238E27FC236}">
                <a16:creationId xmlns:a16="http://schemas.microsoft.com/office/drawing/2014/main" id="{7B0C3315-0CC9-5A88-9ABD-20FC5815EC6F}"/>
              </a:ext>
            </a:extLst>
          </p:cNvPr>
          <p:cNvSpPr txBox="1"/>
          <p:nvPr/>
        </p:nvSpPr>
        <p:spPr>
          <a:xfrm>
            <a:off x="8949775" y="2209772"/>
            <a:ext cx="8001001" cy="1846659"/>
          </a:xfrm>
          <a:prstGeom prst="rect">
            <a:avLst/>
          </a:prstGeom>
          <a:noFill/>
        </p:spPr>
        <p:txBody>
          <a:bodyPr wrap="square" rtlCol="0">
            <a:spAutoFit/>
          </a:bodyPr>
          <a:lstStyle/>
          <a:p>
            <a:r>
              <a:rPr lang="en-US" sz="2400" dirty="0">
                <a:solidFill>
                  <a:schemeClr val="bg1"/>
                </a:solidFill>
                <a:latin typeface="Overpass Light"/>
                <a:ea typeface="Overpass Light"/>
                <a:cs typeface="Overpass Light"/>
                <a:sym typeface="Overpass Light"/>
              </a:rPr>
              <a:t>Wi-Fi is a wireless networking technology that allows devices to communicate over radio waves without physical cables. It's based on IEEE 802.11 standards and has become the backbone of modern connectivity</a:t>
            </a:r>
            <a:r>
              <a:rPr lang="en-US" sz="2400" dirty="0">
                <a:solidFill>
                  <a:srgbClr val="3B4E4E"/>
                </a:solidFill>
                <a:latin typeface="Overpass Light"/>
                <a:ea typeface="Overpass Light"/>
                <a:cs typeface="Overpass Light"/>
                <a:sym typeface="Overpass Light"/>
              </a:rPr>
              <a:t>.</a:t>
            </a:r>
          </a:p>
          <a:p>
            <a:endParaRPr lang="en-IN" dirty="0"/>
          </a:p>
        </p:txBody>
      </p:sp>
      <p:sp>
        <p:nvSpPr>
          <p:cNvPr id="15" name="TextBox 14">
            <a:extLst>
              <a:ext uri="{FF2B5EF4-FFF2-40B4-BE49-F238E27FC236}">
                <a16:creationId xmlns:a16="http://schemas.microsoft.com/office/drawing/2014/main" id="{8058E31A-F762-F12F-EE63-45A3B5AB5BB5}"/>
              </a:ext>
            </a:extLst>
          </p:cNvPr>
          <p:cNvSpPr txBox="1"/>
          <p:nvPr/>
        </p:nvSpPr>
        <p:spPr>
          <a:xfrm rot="19672635">
            <a:off x="8915400" y="3300799"/>
            <a:ext cx="12954000" cy="369332"/>
          </a:xfrm>
          <a:prstGeom prst="rect">
            <a:avLst/>
          </a:prstGeom>
          <a:noFill/>
        </p:spPr>
        <p:txBody>
          <a:bodyPr wrap="square" rtlCol="0">
            <a:spAutoFit/>
          </a:bodyPr>
          <a:lstStyle/>
          <a:p>
            <a:endParaRPr lang="en-IN" dirty="0"/>
          </a:p>
        </p:txBody>
      </p:sp>
      <p:sp>
        <p:nvSpPr>
          <p:cNvPr id="16" name="TextBox 15">
            <a:extLst>
              <a:ext uri="{FF2B5EF4-FFF2-40B4-BE49-F238E27FC236}">
                <a16:creationId xmlns:a16="http://schemas.microsoft.com/office/drawing/2014/main" id="{6E2B247D-9129-B57A-65BB-A77EBBF8B924}"/>
              </a:ext>
            </a:extLst>
          </p:cNvPr>
          <p:cNvSpPr txBox="1"/>
          <p:nvPr/>
        </p:nvSpPr>
        <p:spPr>
          <a:xfrm rot="19672635">
            <a:off x="9067800" y="3453199"/>
            <a:ext cx="12954000" cy="369332"/>
          </a:xfrm>
          <a:prstGeom prst="rect">
            <a:avLst/>
          </a:prstGeom>
          <a:noFill/>
        </p:spPr>
        <p:txBody>
          <a:bodyPr wrap="square" rtlCol="0">
            <a:spAutoFit/>
          </a:bodyPr>
          <a:lstStyle/>
          <a:p>
            <a:endParaRPr lang="en-IN" dirty="0"/>
          </a:p>
        </p:txBody>
      </p:sp>
      <p:sp>
        <p:nvSpPr>
          <p:cNvPr id="17" name="TextBox 16">
            <a:extLst>
              <a:ext uri="{FF2B5EF4-FFF2-40B4-BE49-F238E27FC236}">
                <a16:creationId xmlns:a16="http://schemas.microsoft.com/office/drawing/2014/main" id="{EA5486F1-4BEE-60B0-8AE2-6019A3534385}"/>
              </a:ext>
            </a:extLst>
          </p:cNvPr>
          <p:cNvSpPr txBox="1"/>
          <p:nvPr/>
        </p:nvSpPr>
        <p:spPr>
          <a:xfrm rot="19672635">
            <a:off x="9220200" y="3605599"/>
            <a:ext cx="12954000" cy="369332"/>
          </a:xfrm>
          <a:prstGeom prst="rect">
            <a:avLst/>
          </a:prstGeom>
          <a:noFill/>
        </p:spPr>
        <p:txBody>
          <a:bodyPr wrap="square" rtlCol="0">
            <a:spAutoFit/>
          </a:bodyPr>
          <a:lstStyle/>
          <a:p>
            <a:endParaRPr lang="en-IN" dirty="0"/>
          </a:p>
        </p:txBody>
      </p:sp>
      <p:sp>
        <p:nvSpPr>
          <p:cNvPr id="18" name="TextBox 17">
            <a:extLst>
              <a:ext uri="{FF2B5EF4-FFF2-40B4-BE49-F238E27FC236}">
                <a16:creationId xmlns:a16="http://schemas.microsoft.com/office/drawing/2014/main" id="{F9707AF1-3F70-4AC3-FADF-BC68864CF39C}"/>
              </a:ext>
            </a:extLst>
          </p:cNvPr>
          <p:cNvSpPr txBox="1"/>
          <p:nvPr/>
        </p:nvSpPr>
        <p:spPr>
          <a:xfrm rot="19672635">
            <a:off x="9372600" y="3757999"/>
            <a:ext cx="12954000" cy="369332"/>
          </a:xfrm>
          <a:prstGeom prst="rect">
            <a:avLst/>
          </a:prstGeom>
          <a:noFill/>
        </p:spPr>
        <p:txBody>
          <a:bodyPr wrap="square" rtlCol="0">
            <a:spAutoFit/>
          </a:bodyPr>
          <a:lstStyle/>
          <a:p>
            <a:endParaRPr lang="en-IN" dirty="0"/>
          </a:p>
        </p:txBody>
      </p:sp>
      <p:sp>
        <p:nvSpPr>
          <p:cNvPr id="19" name="TextBox 18">
            <a:extLst>
              <a:ext uri="{FF2B5EF4-FFF2-40B4-BE49-F238E27FC236}">
                <a16:creationId xmlns:a16="http://schemas.microsoft.com/office/drawing/2014/main" id="{24927F74-032A-BF3F-1E9A-74D490D1F10B}"/>
              </a:ext>
            </a:extLst>
          </p:cNvPr>
          <p:cNvSpPr txBox="1"/>
          <p:nvPr/>
        </p:nvSpPr>
        <p:spPr>
          <a:xfrm rot="19672635">
            <a:off x="9525000" y="3910399"/>
            <a:ext cx="12954000" cy="369332"/>
          </a:xfrm>
          <a:prstGeom prst="rect">
            <a:avLst/>
          </a:prstGeom>
          <a:noFill/>
        </p:spPr>
        <p:txBody>
          <a:bodyPr wrap="square" rtlCol="0">
            <a:spAutoFit/>
          </a:bodyPr>
          <a:lstStyle/>
          <a:p>
            <a:endParaRPr lang="en-IN" dirty="0"/>
          </a:p>
        </p:txBody>
      </p:sp>
      <p:sp>
        <p:nvSpPr>
          <p:cNvPr id="20" name="TextBox 19">
            <a:extLst>
              <a:ext uri="{FF2B5EF4-FFF2-40B4-BE49-F238E27FC236}">
                <a16:creationId xmlns:a16="http://schemas.microsoft.com/office/drawing/2014/main" id="{BFDB11EC-1978-DACD-531F-578175B0F1A2}"/>
              </a:ext>
            </a:extLst>
          </p:cNvPr>
          <p:cNvSpPr txBox="1"/>
          <p:nvPr/>
        </p:nvSpPr>
        <p:spPr>
          <a:xfrm rot="19672635">
            <a:off x="9677400" y="4062799"/>
            <a:ext cx="12954000" cy="369332"/>
          </a:xfrm>
          <a:prstGeom prst="rect">
            <a:avLst/>
          </a:prstGeom>
          <a:noFill/>
        </p:spPr>
        <p:txBody>
          <a:bodyPr wrap="square" rtlCol="0">
            <a:spAutoFit/>
          </a:bodyPr>
          <a:lstStyle/>
          <a:p>
            <a:endParaRPr lang="en-IN" dirty="0"/>
          </a:p>
        </p:txBody>
      </p:sp>
      <p:sp>
        <p:nvSpPr>
          <p:cNvPr id="21" name="TextBox 20">
            <a:extLst>
              <a:ext uri="{FF2B5EF4-FFF2-40B4-BE49-F238E27FC236}">
                <a16:creationId xmlns:a16="http://schemas.microsoft.com/office/drawing/2014/main" id="{9D71DE0A-A1B9-7E26-D076-AF80CC1E0060}"/>
              </a:ext>
            </a:extLst>
          </p:cNvPr>
          <p:cNvSpPr txBox="1"/>
          <p:nvPr/>
        </p:nvSpPr>
        <p:spPr>
          <a:xfrm rot="19672635">
            <a:off x="9829800" y="4215199"/>
            <a:ext cx="12954000" cy="369332"/>
          </a:xfrm>
          <a:prstGeom prst="rect">
            <a:avLst/>
          </a:prstGeom>
          <a:noFill/>
        </p:spPr>
        <p:txBody>
          <a:bodyPr wrap="square" rtlCol="0">
            <a:spAutoFit/>
          </a:bodyPr>
          <a:lstStyle/>
          <a:p>
            <a:endParaRPr lang="en-IN" dirty="0"/>
          </a:p>
        </p:txBody>
      </p:sp>
      <p:sp>
        <p:nvSpPr>
          <p:cNvPr id="22" name="TextBox 21">
            <a:extLst>
              <a:ext uri="{FF2B5EF4-FFF2-40B4-BE49-F238E27FC236}">
                <a16:creationId xmlns:a16="http://schemas.microsoft.com/office/drawing/2014/main" id="{DF98EBA2-BF4B-3502-A7A1-A00EB7781522}"/>
              </a:ext>
            </a:extLst>
          </p:cNvPr>
          <p:cNvSpPr txBox="1"/>
          <p:nvPr/>
        </p:nvSpPr>
        <p:spPr>
          <a:xfrm rot="19672635">
            <a:off x="9982200" y="4367599"/>
            <a:ext cx="12954000" cy="369332"/>
          </a:xfrm>
          <a:prstGeom prst="rect">
            <a:avLst/>
          </a:prstGeom>
          <a:noFill/>
        </p:spPr>
        <p:txBody>
          <a:bodyPr wrap="square" rtlCol="0">
            <a:spAutoFit/>
          </a:bodyPr>
          <a:lstStyle/>
          <a:p>
            <a:endParaRPr lang="en-IN" dirty="0"/>
          </a:p>
        </p:txBody>
      </p:sp>
      <p:sp>
        <p:nvSpPr>
          <p:cNvPr id="23" name="TextBox 22">
            <a:extLst>
              <a:ext uri="{FF2B5EF4-FFF2-40B4-BE49-F238E27FC236}">
                <a16:creationId xmlns:a16="http://schemas.microsoft.com/office/drawing/2014/main" id="{06DEC916-18DF-E67F-8CF5-D9F82333F156}"/>
              </a:ext>
            </a:extLst>
          </p:cNvPr>
          <p:cNvSpPr txBox="1"/>
          <p:nvPr/>
        </p:nvSpPr>
        <p:spPr>
          <a:xfrm rot="19672635">
            <a:off x="10134600" y="4519999"/>
            <a:ext cx="12954000" cy="369332"/>
          </a:xfrm>
          <a:prstGeom prst="rect">
            <a:avLst/>
          </a:prstGeom>
          <a:noFill/>
        </p:spPr>
        <p:txBody>
          <a:bodyPr wrap="square" rtlCol="0">
            <a:spAutoFit/>
          </a:bodyPr>
          <a:lstStyle/>
          <a:p>
            <a:endParaRPr lang="en-IN" dirty="0"/>
          </a:p>
        </p:txBody>
      </p:sp>
      <p:sp>
        <p:nvSpPr>
          <p:cNvPr id="26" name="TextBox 25">
            <a:extLst>
              <a:ext uri="{FF2B5EF4-FFF2-40B4-BE49-F238E27FC236}">
                <a16:creationId xmlns:a16="http://schemas.microsoft.com/office/drawing/2014/main" id="{F0D394C3-2589-04B3-257D-69608638C2BD}"/>
              </a:ext>
            </a:extLst>
          </p:cNvPr>
          <p:cNvSpPr txBox="1"/>
          <p:nvPr/>
        </p:nvSpPr>
        <p:spPr>
          <a:xfrm>
            <a:off x="8915400" y="3848100"/>
            <a:ext cx="7142011" cy="1477328"/>
          </a:xfrm>
          <a:prstGeom prst="rect">
            <a:avLst/>
          </a:prstGeom>
          <a:noFill/>
        </p:spPr>
        <p:txBody>
          <a:bodyPr wrap="square" rtlCol="0">
            <a:spAutoFit/>
          </a:bodyPr>
          <a:lstStyle/>
          <a:p>
            <a:r>
              <a:rPr lang="en-US" sz="2400" dirty="0">
                <a:solidFill>
                  <a:schemeClr val="bg1"/>
                </a:solidFill>
                <a:latin typeface="Overpass Light"/>
                <a:ea typeface="Overpass Light"/>
                <a:cs typeface="Overpass Light"/>
                <a:sym typeface="Overpass Light"/>
              </a:rPr>
              <a:t>The technology operates through a client-server model where access points broadcast signals that client devices receive and respond to.</a:t>
            </a:r>
          </a:p>
          <a:p>
            <a:endParaRPr lang="en-IN" dirty="0"/>
          </a:p>
        </p:txBody>
      </p:sp>
      <p:sp>
        <p:nvSpPr>
          <p:cNvPr id="27" name="TextBox 26">
            <a:extLst>
              <a:ext uri="{FF2B5EF4-FFF2-40B4-BE49-F238E27FC236}">
                <a16:creationId xmlns:a16="http://schemas.microsoft.com/office/drawing/2014/main" id="{D0AFCED5-47C4-CD9F-6D72-ED3493EA5B5E}"/>
              </a:ext>
            </a:extLst>
          </p:cNvPr>
          <p:cNvSpPr txBox="1"/>
          <p:nvPr/>
        </p:nvSpPr>
        <p:spPr>
          <a:xfrm>
            <a:off x="8915400" y="5694760"/>
            <a:ext cx="3578684" cy="800219"/>
          </a:xfrm>
          <a:prstGeom prst="rect">
            <a:avLst/>
          </a:prstGeom>
          <a:noFill/>
        </p:spPr>
        <p:txBody>
          <a:bodyPr wrap="square" rtlCol="0">
            <a:spAutoFit/>
          </a:bodyPr>
          <a:lstStyle/>
          <a:p>
            <a:r>
              <a:rPr lang="en-US" sz="2800" b="1" dirty="0">
                <a:solidFill>
                  <a:schemeClr val="bg1"/>
                </a:solidFill>
                <a:latin typeface="Arimo Bold"/>
                <a:ea typeface="Arimo Bold"/>
                <a:cs typeface="Arimo Bold"/>
                <a:sym typeface="Arimo Bold"/>
              </a:rPr>
              <a:t>Basic Architecture</a:t>
            </a:r>
          </a:p>
          <a:p>
            <a:endParaRPr lang="en-IN" dirty="0"/>
          </a:p>
        </p:txBody>
      </p:sp>
      <p:sp>
        <p:nvSpPr>
          <p:cNvPr id="28" name="TextBox 27">
            <a:extLst>
              <a:ext uri="{FF2B5EF4-FFF2-40B4-BE49-F238E27FC236}">
                <a16:creationId xmlns:a16="http://schemas.microsoft.com/office/drawing/2014/main" id="{5983952B-763D-1D88-51DE-4A2329DF3EB1}"/>
              </a:ext>
            </a:extLst>
          </p:cNvPr>
          <p:cNvSpPr txBox="1"/>
          <p:nvPr/>
        </p:nvSpPr>
        <p:spPr>
          <a:xfrm>
            <a:off x="8915400" y="6175296"/>
            <a:ext cx="8305801" cy="1107996"/>
          </a:xfrm>
          <a:prstGeom prst="rect">
            <a:avLst/>
          </a:prstGeom>
          <a:noFill/>
        </p:spPr>
        <p:txBody>
          <a:bodyPr wrap="square" rtlCol="0">
            <a:spAutoFit/>
          </a:bodyPr>
          <a:lstStyle/>
          <a:p>
            <a:r>
              <a:rPr lang="en-US" sz="2400" b="1" dirty="0">
                <a:solidFill>
                  <a:schemeClr val="bg1"/>
                </a:solidFill>
                <a:latin typeface="Overpass Bold"/>
                <a:ea typeface="Overpass Bold"/>
                <a:cs typeface="Overpass Bold"/>
                <a:sym typeface="Overpass Bold"/>
              </a:rPr>
              <a:t>Access Point (AP):</a:t>
            </a:r>
            <a:r>
              <a:rPr lang="en-US" sz="2400" dirty="0">
                <a:solidFill>
                  <a:schemeClr val="bg1"/>
                </a:solidFill>
                <a:latin typeface="Overpass Light"/>
                <a:ea typeface="Overpass Light"/>
                <a:cs typeface="Overpass Light"/>
                <a:sym typeface="Overpass Light"/>
              </a:rPr>
              <a:t> The central hub that broadcasts the wireless signal and manages connections</a:t>
            </a:r>
          </a:p>
          <a:p>
            <a:endParaRPr lang="en-IN" dirty="0"/>
          </a:p>
        </p:txBody>
      </p:sp>
      <p:sp>
        <p:nvSpPr>
          <p:cNvPr id="29" name="TextBox 28">
            <a:extLst>
              <a:ext uri="{FF2B5EF4-FFF2-40B4-BE49-F238E27FC236}">
                <a16:creationId xmlns:a16="http://schemas.microsoft.com/office/drawing/2014/main" id="{B2DBB037-47C0-2100-99BB-DC3C7227F3A5}"/>
              </a:ext>
            </a:extLst>
          </p:cNvPr>
          <p:cNvSpPr txBox="1"/>
          <p:nvPr/>
        </p:nvSpPr>
        <p:spPr>
          <a:xfrm>
            <a:off x="8915401" y="7085908"/>
            <a:ext cx="7543800" cy="1107996"/>
          </a:xfrm>
          <a:prstGeom prst="rect">
            <a:avLst/>
          </a:prstGeom>
          <a:noFill/>
        </p:spPr>
        <p:txBody>
          <a:bodyPr wrap="square" rtlCol="0">
            <a:spAutoFit/>
          </a:bodyPr>
          <a:lstStyle/>
          <a:p>
            <a:r>
              <a:rPr lang="en-US" sz="2400" b="1" dirty="0">
                <a:solidFill>
                  <a:schemeClr val="bg1"/>
                </a:solidFill>
                <a:latin typeface="Overpass Bold"/>
                <a:ea typeface="Overpass Bold"/>
                <a:cs typeface="Overpass Bold"/>
                <a:sym typeface="Overpass Bold"/>
              </a:rPr>
              <a:t>Client Devices:</a:t>
            </a:r>
            <a:r>
              <a:rPr lang="en-US" sz="2400" dirty="0">
                <a:solidFill>
                  <a:schemeClr val="bg1"/>
                </a:solidFill>
                <a:latin typeface="Overpass Light"/>
                <a:ea typeface="Overpass Light"/>
                <a:cs typeface="Overpass Light"/>
                <a:sym typeface="Overpass Light"/>
              </a:rPr>
              <a:t> Laptops, phones, and IoT devices that connect to the AP</a:t>
            </a:r>
          </a:p>
          <a:p>
            <a:endParaRPr lang="en-IN" dirty="0"/>
          </a:p>
        </p:txBody>
      </p:sp>
      <p:sp>
        <p:nvSpPr>
          <p:cNvPr id="30" name="TextBox 29">
            <a:extLst>
              <a:ext uri="{FF2B5EF4-FFF2-40B4-BE49-F238E27FC236}">
                <a16:creationId xmlns:a16="http://schemas.microsoft.com/office/drawing/2014/main" id="{EA17F868-EC17-EBA3-6BB8-F6F3C651D7A4}"/>
              </a:ext>
            </a:extLst>
          </p:cNvPr>
          <p:cNvSpPr txBox="1"/>
          <p:nvPr/>
        </p:nvSpPr>
        <p:spPr>
          <a:xfrm>
            <a:off x="8915401" y="8058740"/>
            <a:ext cx="7391400" cy="1107996"/>
          </a:xfrm>
          <a:prstGeom prst="rect">
            <a:avLst/>
          </a:prstGeom>
          <a:noFill/>
        </p:spPr>
        <p:txBody>
          <a:bodyPr wrap="square" rtlCol="0">
            <a:spAutoFit/>
          </a:bodyPr>
          <a:lstStyle/>
          <a:p>
            <a:r>
              <a:rPr lang="en-US" sz="2400" b="1" dirty="0">
                <a:solidFill>
                  <a:schemeClr val="bg1"/>
                </a:solidFill>
                <a:latin typeface="Overpass Bold"/>
                <a:ea typeface="Overpass Bold"/>
                <a:cs typeface="Overpass Bold"/>
                <a:sym typeface="Overpass Bold"/>
              </a:rPr>
              <a:t>Protocol:</a:t>
            </a:r>
            <a:r>
              <a:rPr lang="en-US" sz="2400" dirty="0">
                <a:solidFill>
                  <a:schemeClr val="bg1"/>
                </a:solidFill>
                <a:latin typeface="Overpass Light"/>
                <a:ea typeface="Overpass Light"/>
                <a:cs typeface="Overpass Light"/>
                <a:sym typeface="Overpass Light"/>
              </a:rPr>
              <a:t> 802.11 standard governs how data packets are formatted and transmitted</a:t>
            </a:r>
          </a:p>
          <a:p>
            <a:endParaRPr lang="en-IN" dirty="0"/>
          </a:p>
        </p:txBody>
      </p:sp>
    </p:spTree>
    <p:extLst>
      <p:ext uri="{BB962C8B-B14F-4D97-AF65-F5344CB8AC3E}">
        <p14:creationId xmlns:p14="http://schemas.microsoft.com/office/powerpoint/2010/main" val="4075615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tx1"/>
          </a:fgClr>
          <a:bgClr>
            <a:schemeClr val="tx1"/>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7BB2F6-62EB-25E5-5288-DB699AF8E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8" y="-266700"/>
            <a:ext cx="18387974" cy="10553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EFD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r>
              <a:rPr lang="en-IN" dirty="0" err="1"/>
              <a:t>jbed</a:t>
            </a:r>
            <a:endParaRPr lang="en-IN" dirty="0"/>
          </a:p>
        </p:txBody>
      </p:sp>
      <p:sp>
        <p:nvSpPr>
          <p:cNvPr id="3" name="TextBox 3"/>
          <p:cNvSpPr txBox="1"/>
          <p:nvPr/>
        </p:nvSpPr>
        <p:spPr>
          <a:xfrm>
            <a:off x="5486400" y="7890875"/>
            <a:ext cx="6934200" cy="1782860"/>
          </a:xfrm>
          <a:prstGeom prst="rect">
            <a:avLst/>
          </a:prstGeom>
        </p:spPr>
        <p:txBody>
          <a:bodyPr wrap="square" lIns="0" tIns="0" rIns="0" bIns="0" rtlCol="0" anchor="t">
            <a:spAutoFit/>
          </a:bodyPr>
          <a:lstStyle/>
          <a:p>
            <a:pPr algn="ctr">
              <a:lnSpc>
                <a:spcPts val="14765"/>
              </a:lnSpc>
              <a:spcBef>
                <a:spcPct val="0"/>
              </a:spcBef>
            </a:pPr>
            <a:r>
              <a:rPr lang="en-US" sz="9341" b="1" i="1" u="sng" dirty="0">
                <a:solidFill>
                  <a:srgbClr val="FFFFFF"/>
                </a:solidFill>
                <a:latin typeface="Overpass Light Italics"/>
                <a:ea typeface="Overpass Light Italics"/>
                <a:cs typeface="Overpass Light Italics"/>
                <a:sym typeface="Overpass Light Italics"/>
              </a:rPr>
              <a:t>Thank-You</a:t>
            </a:r>
          </a:p>
        </p:txBody>
      </p:sp>
      <p:sp>
        <p:nvSpPr>
          <p:cNvPr id="6" name="TextBox 5">
            <a:extLst>
              <a:ext uri="{FF2B5EF4-FFF2-40B4-BE49-F238E27FC236}">
                <a16:creationId xmlns:a16="http://schemas.microsoft.com/office/drawing/2014/main" id="{F772ECC4-3FB3-0C5A-9030-5A665BA10A4D}"/>
              </a:ext>
            </a:extLst>
          </p:cNvPr>
          <p:cNvSpPr txBox="1"/>
          <p:nvPr/>
        </p:nvSpPr>
        <p:spPr>
          <a:xfrm rot="10800000" flipV="1">
            <a:off x="14020800" y="7042250"/>
            <a:ext cx="4267200" cy="3170099"/>
          </a:xfrm>
          <a:prstGeom prst="rect">
            <a:avLst/>
          </a:prstGeom>
          <a:noFill/>
        </p:spPr>
        <p:txBody>
          <a:bodyPr wrap="square" rtlCol="0">
            <a:spAutoFit/>
          </a:bodyPr>
          <a:lstStyle/>
          <a:p>
            <a:r>
              <a:rPr lang="en-IN" sz="4000" i="1" u="sng" dirty="0">
                <a:solidFill>
                  <a:schemeClr val="bg1"/>
                </a:solidFill>
              </a:rPr>
              <a:t>Shivang Mahawar</a:t>
            </a:r>
          </a:p>
          <a:p>
            <a:r>
              <a:rPr lang="en-IN" sz="4000" i="1" u="sng" dirty="0">
                <a:solidFill>
                  <a:schemeClr val="bg1"/>
                </a:solidFill>
              </a:rPr>
              <a:t>Ronak Sharma</a:t>
            </a:r>
          </a:p>
          <a:p>
            <a:r>
              <a:rPr lang="en-IN" sz="4000" i="1" u="sng" dirty="0">
                <a:solidFill>
                  <a:schemeClr val="bg1"/>
                </a:solidFill>
              </a:rPr>
              <a:t>Bhavishya</a:t>
            </a:r>
          </a:p>
          <a:p>
            <a:r>
              <a:rPr lang="en-IN" sz="4000" i="1" u="sng" dirty="0">
                <a:solidFill>
                  <a:schemeClr val="bg1"/>
                </a:solidFill>
              </a:rPr>
              <a:t>Priyanshu Kumar</a:t>
            </a:r>
          </a:p>
          <a:p>
            <a:r>
              <a:rPr lang="en-IN" sz="4000" i="1" u="sng" dirty="0">
                <a:solidFill>
                  <a:schemeClr val="bg1"/>
                </a:solidFill>
              </a:rPr>
              <a:t>Shaurya Sharma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a:ln w="12700">
              <a:solidFill>
                <a:srgbClr val="000000"/>
              </a:solidFill>
            </a:ln>
          </p:spPr>
          <p:txBody>
            <a:bodyPr/>
            <a:lstStyle/>
            <a:p>
              <a:endParaRPr lang="en-IN"/>
            </a:p>
          </p:txBody>
        </p:sp>
      </p:grpSp>
      <p:grpSp>
        <p:nvGrpSpPr>
          <p:cNvPr id="4" name="Group 4"/>
          <p:cNvGrpSpPr/>
          <p:nvPr/>
        </p:nvGrpSpPr>
        <p:grpSpPr>
          <a:xfrm>
            <a:off x="0" y="0"/>
            <a:ext cx="18288000" cy="10287000"/>
            <a:chOff x="0" y="0"/>
            <a:chExt cx="24384000" cy="13716000"/>
          </a:xfrm>
          <a:solidFill>
            <a:schemeClr val="tx1"/>
          </a:solidFill>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a:ln w="12700">
              <a:solidFill>
                <a:srgbClr val="000000"/>
              </a:solidFill>
            </a:ln>
          </p:spPr>
          <p:txBody>
            <a:bodyPr/>
            <a:lstStyle/>
            <a:p>
              <a:endParaRPr lang="en-IN"/>
            </a:p>
          </p:txBody>
        </p:sp>
      </p:grpSp>
      <p:grpSp>
        <p:nvGrpSpPr>
          <p:cNvPr id="6" name="Group 6"/>
          <p:cNvGrpSpPr>
            <a:grpSpLocks noChangeAspect="1"/>
          </p:cNvGrpSpPr>
          <p:nvPr/>
        </p:nvGrpSpPr>
        <p:grpSpPr>
          <a:xfrm>
            <a:off x="0" y="0"/>
            <a:ext cx="6858000" cy="10288340"/>
            <a:chOff x="0" y="0"/>
            <a:chExt cx="9144000" cy="13717787"/>
          </a:xfrm>
          <a:solidFill>
            <a:schemeClr val="tx1"/>
          </a:solidFill>
        </p:grpSpPr>
        <p:sp>
          <p:nvSpPr>
            <p:cNvPr id="7" name="Freeform 7" descr="preencoded.png"/>
            <p:cNvSpPr/>
            <p:nvPr/>
          </p:nvSpPr>
          <p:spPr>
            <a:xfrm>
              <a:off x="0" y="0"/>
              <a:ext cx="9144000" cy="13717778"/>
            </a:xfrm>
            <a:custGeom>
              <a:avLst/>
              <a:gdLst/>
              <a:ahLst/>
              <a:cxnLst/>
              <a:rect l="l" t="t" r="r" b="b"/>
              <a:pathLst>
                <a:path w="9144000" h="13717778">
                  <a:moveTo>
                    <a:pt x="0" y="0"/>
                  </a:moveTo>
                  <a:lnTo>
                    <a:pt x="9144000" y="0"/>
                  </a:lnTo>
                  <a:lnTo>
                    <a:pt x="9144000" y="13717778"/>
                  </a:lnTo>
                  <a:lnTo>
                    <a:pt x="0" y="13717778"/>
                  </a:lnTo>
                  <a:lnTo>
                    <a:pt x="0" y="0"/>
                  </a:lnTo>
                  <a:close/>
                </a:path>
              </a:pathLst>
            </a:custGeom>
            <a:grpFill/>
          </p:spPr>
          <p:txBody>
            <a:bodyPr/>
            <a:lstStyle/>
            <a:p>
              <a:endParaRPr lang="en-IN"/>
            </a:p>
          </p:txBody>
        </p:sp>
      </p:grpSp>
      <p:sp>
        <p:nvSpPr>
          <p:cNvPr id="8" name="TextBox 8"/>
          <p:cNvSpPr txBox="1"/>
          <p:nvPr/>
        </p:nvSpPr>
        <p:spPr>
          <a:xfrm>
            <a:off x="7607201" y="540990"/>
            <a:ext cx="9931599" cy="631968"/>
          </a:xfrm>
          <a:prstGeom prst="rect">
            <a:avLst/>
          </a:prstGeom>
        </p:spPr>
        <p:txBody>
          <a:bodyPr lIns="0" tIns="0" rIns="0" bIns="0" rtlCol="0" anchor="t">
            <a:spAutoFit/>
          </a:bodyPr>
          <a:lstStyle/>
          <a:p>
            <a:pPr algn="l">
              <a:lnSpc>
                <a:spcPts val="5250"/>
              </a:lnSpc>
            </a:pPr>
            <a:r>
              <a:rPr lang="en-US" sz="4187" b="1" dirty="0">
                <a:solidFill>
                  <a:schemeClr val="bg1"/>
                </a:solidFill>
                <a:latin typeface="Arimo Bold"/>
                <a:ea typeface="Arimo Bold"/>
                <a:cs typeface="Arimo Bold"/>
                <a:sym typeface="Arimo Bold"/>
              </a:rPr>
              <a:t>Wi-Fi Communication Basics</a:t>
            </a:r>
          </a:p>
        </p:txBody>
      </p:sp>
      <p:grpSp>
        <p:nvGrpSpPr>
          <p:cNvPr id="9" name="Group 9"/>
          <p:cNvGrpSpPr/>
          <p:nvPr/>
        </p:nvGrpSpPr>
        <p:grpSpPr>
          <a:xfrm>
            <a:off x="7602439" y="2242840"/>
            <a:ext cx="4868316" cy="3401169"/>
            <a:chOff x="0" y="0"/>
            <a:chExt cx="6491088" cy="4534892"/>
          </a:xfrm>
          <a:solidFill>
            <a:schemeClr val="tx1">
              <a:lumMod val="50000"/>
              <a:lumOff val="50000"/>
            </a:schemeClr>
          </a:solidFill>
        </p:grpSpPr>
        <p:sp>
          <p:nvSpPr>
            <p:cNvPr id="10" name="Freeform 10"/>
            <p:cNvSpPr/>
            <p:nvPr/>
          </p:nvSpPr>
          <p:spPr>
            <a:xfrm>
              <a:off x="6350" y="6350"/>
              <a:ext cx="6478397" cy="4522216"/>
            </a:xfrm>
            <a:custGeom>
              <a:avLst/>
              <a:gdLst/>
              <a:ahLst/>
              <a:cxnLst/>
              <a:rect l="l" t="t" r="r" b="b"/>
              <a:pathLst>
                <a:path w="6478397" h="4522216">
                  <a:moveTo>
                    <a:pt x="0" y="119888"/>
                  </a:moveTo>
                  <a:cubicBezTo>
                    <a:pt x="0" y="53721"/>
                    <a:pt x="53721" y="0"/>
                    <a:pt x="120015" y="0"/>
                  </a:cubicBezTo>
                  <a:lnTo>
                    <a:pt x="6358382" y="0"/>
                  </a:lnTo>
                  <a:cubicBezTo>
                    <a:pt x="6424676" y="0"/>
                    <a:pt x="6478397" y="53721"/>
                    <a:pt x="6478397" y="119888"/>
                  </a:cubicBezTo>
                  <a:lnTo>
                    <a:pt x="6478397" y="4402328"/>
                  </a:lnTo>
                  <a:cubicBezTo>
                    <a:pt x="6478397" y="4468495"/>
                    <a:pt x="6424676" y="4522216"/>
                    <a:pt x="6358382" y="4522216"/>
                  </a:cubicBezTo>
                  <a:lnTo>
                    <a:pt x="120015" y="4522216"/>
                  </a:lnTo>
                  <a:cubicBezTo>
                    <a:pt x="53721" y="4522216"/>
                    <a:pt x="0" y="4468495"/>
                    <a:pt x="0" y="4402328"/>
                  </a:cubicBezTo>
                  <a:close/>
                </a:path>
              </a:pathLst>
            </a:custGeom>
            <a:grpFill/>
            <a:ln w="12700">
              <a:solidFill>
                <a:srgbClr val="000000"/>
              </a:solidFill>
            </a:ln>
          </p:spPr>
          <p:txBody>
            <a:bodyPr/>
            <a:lstStyle/>
            <a:p>
              <a:endParaRPr lang="en-IN"/>
            </a:p>
          </p:txBody>
        </p:sp>
        <p:sp>
          <p:nvSpPr>
            <p:cNvPr id="11" name="Freeform 11"/>
            <p:cNvSpPr/>
            <p:nvPr/>
          </p:nvSpPr>
          <p:spPr>
            <a:xfrm>
              <a:off x="0" y="0"/>
              <a:ext cx="6491097" cy="4534916"/>
            </a:xfrm>
            <a:custGeom>
              <a:avLst/>
              <a:gdLst/>
              <a:ahLst/>
              <a:cxnLst/>
              <a:rect l="l" t="t" r="r" b="b"/>
              <a:pathLst>
                <a:path w="6491097" h="4534916">
                  <a:moveTo>
                    <a:pt x="0" y="126238"/>
                  </a:moveTo>
                  <a:cubicBezTo>
                    <a:pt x="0" y="56515"/>
                    <a:pt x="56515" y="0"/>
                    <a:pt x="126365" y="0"/>
                  </a:cubicBezTo>
                  <a:lnTo>
                    <a:pt x="6364732" y="0"/>
                  </a:lnTo>
                  <a:lnTo>
                    <a:pt x="6364732" y="6350"/>
                  </a:lnTo>
                  <a:lnTo>
                    <a:pt x="6364732" y="0"/>
                  </a:lnTo>
                  <a:cubicBezTo>
                    <a:pt x="6434455" y="0"/>
                    <a:pt x="6491097" y="56515"/>
                    <a:pt x="6491097" y="126238"/>
                  </a:cubicBezTo>
                  <a:lnTo>
                    <a:pt x="6484747" y="126238"/>
                  </a:lnTo>
                  <a:lnTo>
                    <a:pt x="6491097" y="126238"/>
                  </a:lnTo>
                  <a:lnTo>
                    <a:pt x="6491097" y="4408678"/>
                  </a:lnTo>
                  <a:lnTo>
                    <a:pt x="6484747" y="4408678"/>
                  </a:lnTo>
                  <a:lnTo>
                    <a:pt x="6491097" y="4408678"/>
                  </a:lnTo>
                  <a:cubicBezTo>
                    <a:pt x="6491097" y="4478401"/>
                    <a:pt x="6434582" y="4534916"/>
                    <a:pt x="6364732" y="4534916"/>
                  </a:cubicBezTo>
                  <a:lnTo>
                    <a:pt x="6364732" y="4528566"/>
                  </a:lnTo>
                  <a:lnTo>
                    <a:pt x="6364732" y="4534916"/>
                  </a:lnTo>
                  <a:lnTo>
                    <a:pt x="126365" y="4534916"/>
                  </a:lnTo>
                  <a:lnTo>
                    <a:pt x="126365" y="4528566"/>
                  </a:lnTo>
                  <a:lnTo>
                    <a:pt x="126365" y="4534916"/>
                  </a:lnTo>
                  <a:cubicBezTo>
                    <a:pt x="56642" y="4534916"/>
                    <a:pt x="0" y="4478401"/>
                    <a:pt x="0" y="4408678"/>
                  </a:cubicBezTo>
                  <a:lnTo>
                    <a:pt x="0" y="126238"/>
                  </a:lnTo>
                  <a:lnTo>
                    <a:pt x="6350" y="126238"/>
                  </a:lnTo>
                  <a:lnTo>
                    <a:pt x="0" y="126238"/>
                  </a:lnTo>
                  <a:moveTo>
                    <a:pt x="12700" y="126238"/>
                  </a:moveTo>
                  <a:lnTo>
                    <a:pt x="12700" y="4408678"/>
                  </a:lnTo>
                  <a:lnTo>
                    <a:pt x="6350" y="4408678"/>
                  </a:lnTo>
                  <a:lnTo>
                    <a:pt x="12700" y="4408678"/>
                  </a:lnTo>
                  <a:cubicBezTo>
                    <a:pt x="12700" y="4471416"/>
                    <a:pt x="63627" y="4522216"/>
                    <a:pt x="126365" y="4522216"/>
                  </a:cubicBezTo>
                  <a:lnTo>
                    <a:pt x="6364732" y="4522216"/>
                  </a:lnTo>
                  <a:cubicBezTo>
                    <a:pt x="6427470" y="4522216"/>
                    <a:pt x="6478397" y="4471416"/>
                    <a:pt x="6478397" y="4408678"/>
                  </a:cubicBezTo>
                  <a:lnTo>
                    <a:pt x="6478397" y="126238"/>
                  </a:lnTo>
                  <a:cubicBezTo>
                    <a:pt x="6478397" y="63500"/>
                    <a:pt x="6427470" y="12700"/>
                    <a:pt x="6364732" y="12700"/>
                  </a:cubicBezTo>
                  <a:lnTo>
                    <a:pt x="126365" y="12700"/>
                  </a:lnTo>
                  <a:lnTo>
                    <a:pt x="126365" y="6350"/>
                  </a:lnTo>
                  <a:lnTo>
                    <a:pt x="126365" y="12700"/>
                  </a:lnTo>
                  <a:cubicBezTo>
                    <a:pt x="63627" y="12700"/>
                    <a:pt x="12700" y="63500"/>
                    <a:pt x="12700" y="126238"/>
                  </a:cubicBezTo>
                  <a:close/>
                </a:path>
              </a:pathLst>
            </a:custGeom>
            <a:grpFill/>
            <a:ln w="12700">
              <a:solidFill>
                <a:srgbClr val="000000"/>
              </a:solidFill>
            </a:ln>
          </p:spPr>
          <p:txBody>
            <a:bodyPr/>
            <a:lstStyle/>
            <a:p>
              <a:endParaRPr lang="en-IN"/>
            </a:p>
          </p:txBody>
        </p:sp>
      </p:grpSp>
      <p:grpSp>
        <p:nvGrpSpPr>
          <p:cNvPr id="12" name="Group 12"/>
          <p:cNvGrpSpPr/>
          <p:nvPr/>
        </p:nvGrpSpPr>
        <p:grpSpPr>
          <a:xfrm>
            <a:off x="7830741" y="2471142"/>
            <a:ext cx="642045" cy="642045"/>
            <a:chOff x="0" y="0"/>
            <a:chExt cx="856060" cy="856060"/>
          </a:xfrm>
        </p:grpSpPr>
        <p:sp>
          <p:nvSpPr>
            <p:cNvPr id="13" name="Freeform 13"/>
            <p:cNvSpPr/>
            <p:nvPr/>
          </p:nvSpPr>
          <p:spPr>
            <a:xfrm>
              <a:off x="0" y="0"/>
              <a:ext cx="855980" cy="855980"/>
            </a:xfrm>
            <a:custGeom>
              <a:avLst/>
              <a:gdLst/>
              <a:ahLst/>
              <a:cxnLst/>
              <a:rect l="l" t="t" r="r" b="b"/>
              <a:pathLst>
                <a:path w="855980" h="855980">
                  <a:moveTo>
                    <a:pt x="0" y="427990"/>
                  </a:moveTo>
                  <a:cubicBezTo>
                    <a:pt x="0" y="191643"/>
                    <a:pt x="191643" y="0"/>
                    <a:pt x="427990" y="0"/>
                  </a:cubicBezTo>
                  <a:cubicBezTo>
                    <a:pt x="664337" y="0"/>
                    <a:pt x="855980" y="191643"/>
                    <a:pt x="855980" y="427990"/>
                  </a:cubicBezTo>
                  <a:cubicBezTo>
                    <a:pt x="855980" y="664337"/>
                    <a:pt x="664337" y="855980"/>
                    <a:pt x="427990" y="855980"/>
                  </a:cubicBezTo>
                  <a:cubicBezTo>
                    <a:pt x="191643" y="855980"/>
                    <a:pt x="0" y="664464"/>
                    <a:pt x="0" y="427990"/>
                  </a:cubicBezTo>
                  <a:close/>
                </a:path>
              </a:pathLst>
            </a:custGeom>
            <a:solidFill>
              <a:srgbClr val="224435"/>
            </a:solidFill>
            <a:ln w="12700">
              <a:solidFill>
                <a:srgbClr val="000000"/>
              </a:solidFill>
            </a:ln>
          </p:spPr>
          <p:txBody>
            <a:bodyPr/>
            <a:lstStyle/>
            <a:p>
              <a:endParaRPr lang="en-IN"/>
            </a:p>
          </p:txBody>
        </p:sp>
      </p:grpSp>
      <p:sp>
        <p:nvSpPr>
          <p:cNvPr id="14" name="Freeform 14" descr="preencoded.png"/>
          <p:cNvSpPr/>
          <p:nvPr/>
        </p:nvSpPr>
        <p:spPr>
          <a:xfrm>
            <a:off x="8007251" y="2647652"/>
            <a:ext cx="288875" cy="288875"/>
          </a:xfrm>
          <a:custGeom>
            <a:avLst/>
            <a:gdLst/>
            <a:ahLst/>
            <a:cxnLst/>
            <a:rect l="l" t="t" r="r" b="b"/>
            <a:pathLst>
              <a:path w="288875" h="288875">
                <a:moveTo>
                  <a:pt x="0" y="0"/>
                </a:moveTo>
                <a:lnTo>
                  <a:pt x="288875" y="0"/>
                </a:lnTo>
                <a:lnTo>
                  <a:pt x="288875" y="288876"/>
                </a:lnTo>
                <a:lnTo>
                  <a:pt x="0" y="288876"/>
                </a:lnTo>
                <a:lnTo>
                  <a:pt x="0" y="0"/>
                </a:lnTo>
                <a:close/>
              </a:path>
            </a:pathLst>
          </a:custGeom>
          <a:blipFill>
            <a:blip r:embed="rId3">
              <a:extLst>
                <a:ext uri="{96DAC541-7B7A-43D3-8B79-37D633B846F1}">
                  <asvg:svgBlip xmlns:asvg="http://schemas.microsoft.com/office/drawing/2016/SVG/main" r:embed="rId4"/>
                </a:ext>
              </a:extLst>
            </a:blip>
            <a:stretch>
              <a:fillRect t="-1612" b="-1612"/>
            </a:stretch>
          </a:blipFill>
        </p:spPr>
        <p:txBody>
          <a:bodyPr/>
          <a:lstStyle/>
          <a:p>
            <a:endParaRPr lang="en-IN"/>
          </a:p>
        </p:txBody>
      </p:sp>
      <p:sp>
        <p:nvSpPr>
          <p:cNvPr id="15" name="TextBox 15"/>
          <p:cNvSpPr txBox="1"/>
          <p:nvPr/>
        </p:nvSpPr>
        <p:spPr>
          <a:xfrm>
            <a:off x="7830741" y="3298626"/>
            <a:ext cx="3039368" cy="310278"/>
          </a:xfrm>
          <a:prstGeom prst="rect">
            <a:avLst/>
          </a:prstGeom>
        </p:spPr>
        <p:txBody>
          <a:bodyPr lIns="0" tIns="0" rIns="0" bIns="0" rtlCol="0" anchor="t">
            <a:spAutoFit/>
          </a:bodyPr>
          <a:lstStyle/>
          <a:p>
            <a:pPr algn="l">
              <a:lnSpc>
                <a:spcPts val="2625"/>
              </a:lnSpc>
            </a:pPr>
            <a:r>
              <a:rPr lang="en-US" sz="2062" b="1" dirty="0">
                <a:solidFill>
                  <a:schemeClr val="bg1"/>
                </a:solidFill>
                <a:latin typeface="Arimo Bold"/>
                <a:ea typeface="Arimo Bold"/>
                <a:cs typeface="Arimo Bold"/>
                <a:sym typeface="Arimo Bold"/>
              </a:rPr>
              <a:t>Frequency Channels</a:t>
            </a:r>
          </a:p>
        </p:txBody>
      </p:sp>
      <p:sp>
        <p:nvSpPr>
          <p:cNvPr id="16" name="TextBox 16"/>
          <p:cNvSpPr txBox="1"/>
          <p:nvPr/>
        </p:nvSpPr>
        <p:spPr>
          <a:xfrm>
            <a:off x="7830741" y="3723234"/>
            <a:ext cx="4411712" cy="322204"/>
          </a:xfrm>
          <a:prstGeom prst="rect">
            <a:avLst/>
          </a:prstGeom>
        </p:spPr>
        <p:txBody>
          <a:bodyPr lIns="0" tIns="0" rIns="0" bIns="0" rtlCol="0" anchor="t">
            <a:spAutoFit/>
          </a:bodyPr>
          <a:lstStyle/>
          <a:p>
            <a:pPr algn="l">
              <a:lnSpc>
                <a:spcPts val="2687"/>
              </a:lnSpc>
            </a:pPr>
            <a:r>
              <a:rPr lang="en-US" sz="1625" b="1" dirty="0">
                <a:solidFill>
                  <a:schemeClr val="bg1"/>
                </a:solidFill>
                <a:latin typeface="Overpass Bold"/>
                <a:ea typeface="Overpass Bold"/>
                <a:cs typeface="Overpass Bold"/>
                <a:sym typeface="Overpass Bold"/>
              </a:rPr>
              <a:t>2.4 GHz:</a:t>
            </a:r>
            <a:r>
              <a:rPr lang="en-US" sz="1625" dirty="0">
                <a:solidFill>
                  <a:schemeClr val="bg1"/>
                </a:solidFill>
                <a:latin typeface="Overpass Light"/>
                <a:ea typeface="Overpass Light"/>
                <a:cs typeface="Overpass Light"/>
                <a:sym typeface="Overpass Light"/>
              </a:rPr>
              <a:t> Longer range, more interference</a:t>
            </a:r>
          </a:p>
        </p:txBody>
      </p:sp>
      <p:sp>
        <p:nvSpPr>
          <p:cNvPr id="17" name="TextBox 17"/>
          <p:cNvSpPr txBox="1"/>
          <p:nvPr/>
        </p:nvSpPr>
        <p:spPr>
          <a:xfrm>
            <a:off x="7830741" y="4193827"/>
            <a:ext cx="4411712" cy="322204"/>
          </a:xfrm>
          <a:prstGeom prst="rect">
            <a:avLst/>
          </a:prstGeom>
        </p:spPr>
        <p:txBody>
          <a:bodyPr lIns="0" tIns="0" rIns="0" bIns="0" rtlCol="0" anchor="t">
            <a:spAutoFit/>
          </a:bodyPr>
          <a:lstStyle/>
          <a:p>
            <a:pPr algn="l">
              <a:lnSpc>
                <a:spcPts val="2687"/>
              </a:lnSpc>
            </a:pPr>
            <a:r>
              <a:rPr lang="en-US" sz="1625" b="1" dirty="0">
                <a:solidFill>
                  <a:schemeClr val="bg1"/>
                </a:solidFill>
                <a:latin typeface="Overpass Bold"/>
                <a:ea typeface="Overpass Bold"/>
                <a:cs typeface="Overpass Bold"/>
                <a:sym typeface="Overpass Bold"/>
              </a:rPr>
              <a:t>5 GHz:</a:t>
            </a:r>
            <a:r>
              <a:rPr lang="en-US" sz="1625" dirty="0">
                <a:solidFill>
                  <a:schemeClr val="bg1"/>
                </a:solidFill>
                <a:latin typeface="Overpass Light"/>
                <a:ea typeface="Overpass Light"/>
                <a:cs typeface="Overpass Light"/>
                <a:sym typeface="Overpass Light"/>
              </a:rPr>
              <a:t> Faster speeds, shorter range</a:t>
            </a:r>
          </a:p>
        </p:txBody>
      </p:sp>
      <p:sp>
        <p:nvSpPr>
          <p:cNvPr id="18" name="TextBox 18"/>
          <p:cNvSpPr txBox="1"/>
          <p:nvPr/>
        </p:nvSpPr>
        <p:spPr>
          <a:xfrm>
            <a:off x="7830741" y="4664423"/>
            <a:ext cx="4411712" cy="668453"/>
          </a:xfrm>
          <a:prstGeom prst="rect">
            <a:avLst/>
          </a:prstGeom>
        </p:spPr>
        <p:txBody>
          <a:bodyPr lIns="0" tIns="0" rIns="0" bIns="0" rtlCol="0" anchor="t">
            <a:spAutoFit/>
          </a:bodyPr>
          <a:lstStyle/>
          <a:p>
            <a:pPr algn="l">
              <a:lnSpc>
                <a:spcPts val="2687"/>
              </a:lnSpc>
            </a:pPr>
            <a:r>
              <a:rPr lang="en-US" sz="1625" b="1" dirty="0">
                <a:solidFill>
                  <a:schemeClr val="bg1"/>
                </a:solidFill>
                <a:latin typeface="Overpass Bold"/>
                <a:ea typeface="Overpass Bold"/>
                <a:cs typeface="Overpass Bold"/>
                <a:sym typeface="Overpass Bold"/>
              </a:rPr>
              <a:t>6 GHz:</a:t>
            </a:r>
            <a:r>
              <a:rPr lang="en-US" sz="1625" dirty="0">
                <a:solidFill>
                  <a:schemeClr val="bg1"/>
                </a:solidFill>
                <a:latin typeface="Overpass Light"/>
                <a:ea typeface="Overpass Light"/>
                <a:cs typeface="Overpass Light"/>
                <a:sym typeface="Overpass Light"/>
              </a:rPr>
              <a:t> Newest standard with minimal congestion</a:t>
            </a:r>
          </a:p>
        </p:txBody>
      </p:sp>
      <p:grpSp>
        <p:nvGrpSpPr>
          <p:cNvPr id="19" name="Group 19"/>
          <p:cNvGrpSpPr/>
          <p:nvPr/>
        </p:nvGrpSpPr>
        <p:grpSpPr>
          <a:xfrm>
            <a:off x="12670412" y="2242840"/>
            <a:ext cx="4868316" cy="3401169"/>
            <a:chOff x="0" y="0"/>
            <a:chExt cx="6491088" cy="4534892"/>
          </a:xfrm>
          <a:solidFill>
            <a:schemeClr val="tx1">
              <a:lumMod val="50000"/>
              <a:lumOff val="50000"/>
            </a:schemeClr>
          </a:solidFill>
        </p:grpSpPr>
        <p:sp>
          <p:nvSpPr>
            <p:cNvPr id="20" name="Freeform 20"/>
            <p:cNvSpPr/>
            <p:nvPr/>
          </p:nvSpPr>
          <p:spPr>
            <a:xfrm>
              <a:off x="6350" y="6350"/>
              <a:ext cx="6478397" cy="4522216"/>
            </a:xfrm>
            <a:custGeom>
              <a:avLst/>
              <a:gdLst/>
              <a:ahLst/>
              <a:cxnLst/>
              <a:rect l="l" t="t" r="r" b="b"/>
              <a:pathLst>
                <a:path w="6478397" h="4522216">
                  <a:moveTo>
                    <a:pt x="0" y="119888"/>
                  </a:moveTo>
                  <a:cubicBezTo>
                    <a:pt x="0" y="53721"/>
                    <a:pt x="53721" y="0"/>
                    <a:pt x="120015" y="0"/>
                  </a:cubicBezTo>
                  <a:lnTo>
                    <a:pt x="6358382" y="0"/>
                  </a:lnTo>
                  <a:cubicBezTo>
                    <a:pt x="6424676" y="0"/>
                    <a:pt x="6478397" y="53721"/>
                    <a:pt x="6478397" y="119888"/>
                  </a:cubicBezTo>
                  <a:lnTo>
                    <a:pt x="6478397" y="4402328"/>
                  </a:lnTo>
                  <a:cubicBezTo>
                    <a:pt x="6478397" y="4468495"/>
                    <a:pt x="6424676" y="4522216"/>
                    <a:pt x="6358382" y="4522216"/>
                  </a:cubicBezTo>
                  <a:lnTo>
                    <a:pt x="120015" y="4522216"/>
                  </a:lnTo>
                  <a:cubicBezTo>
                    <a:pt x="53721" y="4522216"/>
                    <a:pt x="0" y="4468495"/>
                    <a:pt x="0" y="4402328"/>
                  </a:cubicBezTo>
                  <a:close/>
                </a:path>
              </a:pathLst>
            </a:custGeom>
            <a:grpFill/>
            <a:ln w="12700">
              <a:solidFill>
                <a:srgbClr val="000000"/>
              </a:solidFill>
            </a:ln>
          </p:spPr>
          <p:txBody>
            <a:bodyPr/>
            <a:lstStyle/>
            <a:p>
              <a:endParaRPr lang="en-IN"/>
            </a:p>
          </p:txBody>
        </p:sp>
        <p:sp>
          <p:nvSpPr>
            <p:cNvPr id="21" name="Freeform 21"/>
            <p:cNvSpPr/>
            <p:nvPr/>
          </p:nvSpPr>
          <p:spPr>
            <a:xfrm>
              <a:off x="0" y="0"/>
              <a:ext cx="6491097" cy="4534916"/>
            </a:xfrm>
            <a:custGeom>
              <a:avLst/>
              <a:gdLst/>
              <a:ahLst/>
              <a:cxnLst/>
              <a:rect l="l" t="t" r="r" b="b"/>
              <a:pathLst>
                <a:path w="6491097" h="4534916">
                  <a:moveTo>
                    <a:pt x="0" y="126238"/>
                  </a:moveTo>
                  <a:cubicBezTo>
                    <a:pt x="0" y="56515"/>
                    <a:pt x="56515" y="0"/>
                    <a:pt x="126365" y="0"/>
                  </a:cubicBezTo>
                  <a:lnTo>
                    <a:pt x="6364732" y="0"/>
                  </a:lnTo>
                  <a:lnTo>
                    <a:pt x="6364732" y="6350"/>
                  </a:lnTo>
                  <a:lnTo>
                    <a:pt x="6364732" y="0"/>
                  </a:lnTo>
                  <a:cubicBezTo>
                    <a:pt x="6434455" y="0"/>
                    <a:pt x="6491097" y="56515"/>
                    <a:pt x="6491097" y="126238"/>
                  </a:cubicBezTo>
                  <a:lnTo>
                    <a:pt x="6484747" y="126238"/>
                  </a:lnTo>
                  <a:lnTo>
                    <a:pt x="6491097" y="126238"/>
                  </a:lnTo>
                  <a:lnTo>
                    <a:pt x="6491097" y="4408678"/>
                  </a:lnTo>
                  <a:lnTo>
                    <a:pt x="6484747" y="4408678"/>
                  </a:lnTo>
                  <a:lnTo>
                    <a:pt x="6491097" y="4408678"/>
                  </a:lnTo>
                  <a:cubicBezTo>
                    <a:pt x="6491097" y="4478401"/>
                    <a:pt x="6434582" y="4534916"/>
                    <a:pt x="6364732" y="4534916"/>
                  </a:cubicBezTo>
                  <a:lnTo>
                    <a:pt x="6364732" y="4528566"/>
                  </a:lnTo>
                  <a:lnTo>
                    <a:pt x="6364732" y="4534916"/>
                  </a:lnTo>
                  <a:lnTo>
                    <a:pt x="126365" y="4534916"/>
                  </a:lnTo>
                  <a:lnTo>
                    <a:pt x="126365" y="4528566"/>
                  </a:lnTo>
                  <a:lnTo>
                    <a:pt x="126365" y="4534916"/>
                  </a:lnTo>
                  <a:cubicBezTo>
                    <a:pt x="56642" y="4534916"/>
                    <a:pt x="0" y="4478401"/>
                    <a:pt x="0" y="4408678"/>
                  </a:cubicBezTo>
                  <a:lnTo>
                    <a:pt x="0" y="126238"/>
                  </a:lnTo>
                  <a:lnTo>
                    <a:pt x="6350" y="126238"/>
                  </a:lnTo>
                  <a:lnTo>
                    <a:pt x="0" y="126238"/>
                  </a:lnTo>
                  <a:moveTo>
                    <a:pt x="12700" y="126238"/>
                  </a:moveTo>
                  <a:lnTo>
                    <a:pt x="12700" y="4408678"/>
                  </a:lnTo>
                  <a:lnTo>
                    <a:pt x="6350" y="4408678"/>
                  </a:lnTo>
                  <a:lnTo>
                    <a:pt x="12700" y="4408678"/>
                  </a:lnTo>
                  <a:cubicBezTo>
                    <a:pt x="12700" y="4471416"/>
                    <a:pt x="63627" y="4522216"/>
                    <a:pt x="126365" y="4522216"/>
                  </a:cubicBezTo>
                  <a:lnTo>
                    <a:pt x="6364732" y="4522216"/>
                  </a:lnTo>
                  <a:cubicBezTo>
                    <a:pt x="6427470" y="4522216"/>
                    <a:pt x="6478397" y="4471416"/>
                    <a:pt x="6478397" y="4408678"/>
                  </a:cubicBezTo>
                  <a:lnTo>
                    <a:pt x="6478397" y="126238"/>
                  </a:lnTo>
                  <a:cubicBezTo>
                    <a:pt x="6478397" y="63500"/>
                    <a:pt x="6427470" y="12700"/>
                    <a:pt x="6364732" y="12700"/>
                  </a:cubicBezTo>
                  <a:lnTo>
                    <a:pt x="126365" y="12700"/>
                  </a:lnTo>
                  <a:lnTo>
                    <a:pt x="126365" y="6350"/>
                  </a:lnTo>
                  <a:lnTo>
                    <a:pt x="126365" y="12700"/>
                  </a:lnTo>
                  <a:cubicBezTo>
                    <a:pt x="63627" y="12700"/>
                    <a:pt x="12700" y="63500"/>
                    <a:pt x="12700" y="126238"/>
                  </a:cubicBezTo>
                  <a:close/>
                </a:path>
              </a:pathLst>
            </a:custGeom>
            <a:grpFill/>
            <a:ln w="12700">
              <a:solidFill>
                <a:srgbClr val="000000"/>
              </a:solidFill>
            </a:ln>
          </p:spPr>
          <p:txBody>
            <a:bodyPr/>
            <a:lstStyle/>
            <a:p>
              <a:endParaRPr lang="en-IN"/>
            </a:p>
          </p:txBody>
        </p:sp>
      </p:grpSp>
      <p:grpSp>
        <p:nvGrpSpPr>
          <p:cNvPr id="22" name="Group 22"/>
          <p:cNvGrpSpPr/>
          <p:nvPr/>
        </p:nvGrpSpPr>
        <p:grpSpPr>
          <a:xfrm>
            <a:off x="12903548" y="2471142"/>
            <a:ext cx="642045" cy="642045"/>
            <a:chOff x="0" y="0"/>
            <a:chExt cx="856060" cy="856060"/>
          </a:xfrm>
        </p:grpSpPr>
        <p:sp>
          <p:nvSpPr>
            <p:cNvPr id="23" name="Freeform 23"/>
            <p:cNvSpPr/>
            <p:nvPr/>
          </p:nvSpPr>
          <p:spPr>
            <a:xfrm>
              <a:off x="0" y="0"/>
              <a:ext cx="855980" cy="855980"/>
            </a:xfrm>
            <a:custGeom>
              <a:avLst/>
              <a:gdLst/>
              <a:ahLst/>
              <a:cxnLst/>
              <a:rect l="l" t="t" r="r" b="b"/>
              <a:pathLst>
                <a:path w="855980" h="855980">
                  <a:moveTo>
                    <a:pt x="0" y="427990"/>
                  </a:moveTo>
                  <a:cubicBezTo>
                    <a:pt x="0" y="191643"/>
                    <a:pt x="191643" y="0"/>
                    <a:pt x="427990" y="0"/>
                  </a:cubicBezTo>
                  <a:cubicBezTo>
                    <a:pt x="664337" y="0"/>
                    <a:pt x="855980" y="191643"/>
                    <a:pt x="855980" y="427990"/>
                  </a:cubicBezTo>
                  <a:cubicBezTo>
                    <a:pt x="855980" y="664337"/>
                    <a:pt x="664337" y="855980"/>
                    <a:pt x="427990" y="855980"/>
                  </a:cubicBezTo>
                  <a:cubicBezTo>
                    <a:pt x="191643" y="855980"/>
                    <a:pt x="0" y="664464"/>
                    <a:pt x="0" y="427990"/>
                  </a:cubicBezTo>
                  <a:close/>
                </a:path>
              </a:pathLst>
            </a:custGeom>
            <a:solidFill>
              <a:srgbClr val="224435"/>
            </a:solidFill>
            <a:ln w="12700">
              <a:solidFill>
                <a:srgbClr val="000000"/>
              </a:solidFill>
            </a:ln>
          </p:spPr>
          <p:txBody>
            <a:bodyPr/>
            <a:lstStyle/>
            <a:p>
              <a:endParaRPr lang="en-IN"/>
            </a:p>
          </p:txBody>
        </p:sp>
      </p:grpSp>
      <p:sp>
        <p:nvSpPr>
          <p:cNvPr id="24" name="Freeform 24" descr="preencoded.png"/>
          <p:cNvSpPr/>
          <p:nvPr/>
        </p:nvSpPr>
        <p:spPr>
          <a:xfrm>
            <a:off x="13080058" y="2647652"/>
            <a:ext cx="288875" cy="288875"/>
          </a:xfrm>
          <a:custGeom>
            <a:avLst/>
            <a:gdLst/>
            <a:ahLst/>
            <a:cxnLst/>
            <a:rect l="l" t="t" r="r" b="b"/>
            <a:pathLst>
              <a:path w="288875" h="288875">
                <a:moveTo>
                  <a:pt x="0" y="0"/>
                </a:moveTo>
                <a:lnTo>
                  <a:pt x="288874" y="0"/>
                </a:lnTo>
                <a:lnTo>
                  <a:pt x="288874" y="288876"/>
                </a:lnTo>
                <a:lnTo>
                  <a:pt x="0" y="288876"/>
                </a:lnTo>
                <a:lnTo>
                  <a:pt x="0" y="0"/>
                </a:lnTo>
                <a:close/>
              </a:path>
            </a:pathLst>
          </a:custGeom>
          <a:blipFill>
            <a:blip r:embed="rId5">
              <a:extLst>
                <a:ext uri="{96DAC541-7B7A-43D3-8B79-37D633B846F1}">
                  <asvg:svgBlip xmlns:asvg="http://schemas.microsoft.com/office/drawing/2016/SVG/main" r:embed="rId6"/>
                </a:ext>
              </a:extLst>
            </a:blip>
            <a:stretch>
              <a:fillRect t="-8064" b="-8064"/>
            </a:stretch>
          </a:blipFill>
        </p:spPr>
        <p:txBody>
          <a:bodyPr/>
          <a:lstStyle/>
          <a:p>
            <a:endParaRPr lang="en-IN"/>
          </a:p>
        </p:txBody>
      </p:sp>
      <p:sp>
        <p:nvSpPr>
          <p:cNvPr id="25" name="TextBox 25"/>
          <p:cNvSpPr txBox="1"/>
          <p:nvPr/>
        </p:nvSpPr>
        <p:spPr>
          <a:xfrm>
            <a:off x="12903548" y="3298626"/>
            <a:ext cx="2675781" cy="310278"/>
          </a:xfrm>
          <a:prstGeom prst="rect">
            <a:avLst/>
          </a:prstGeom>
        </p:spPr>
        <p:txBody>
          <a:bodyPr lIns="0" tIns="0" rIns="0" bIns="0" rtlCol="0" anchor="t">
            <a:spAutoFit/>
          </a:bodyPr>
          <a:lstStyle/>
          <a:p>
            <a:pPr algn="l">
              <a:lnSpc>
                <a:spcPts val="2625"/>
              </a:lnSpc>
            </a:pPr>
            <a:r>
              <a:rPr lang="en-US" sz="2062" b="1" dirty="0">
                <a:solidFill>
                  <a:schemeClr val="bg1"/>
                </a:solidFill>
                <a:latin typeface="Arimo Bold"/>
                <a:ea typeface="Arimo Bold"/>
                <a:cs typeface="Arimo Bold"/>
                <a:sym typeface="Arimo Bold"/>
              </a:rPr>
              <a:t>Modulation</a:t>
            </a:r>
          </a:p>
        </p:txBody>
      </p:sp>
      <p:sp>
        <p:nvSpPr>
          <p:cNvPr id="26" name="TextBox 26"/>
          <p:cNvSpPr txBox="1"/>
          <p:nvPr/>
        </p:nvSpPr>
        <p:spPr>
          <a:xfrm>
            <a:off x="12903548" y="3723234"/>
            <a:ext cx="4411712" cy="1360950"/>
          </a:xfrm>
          <a:prstGeom prst="rect">
            <a:avLst/>
          </a:prstGeom>
        </p:spPr>
        <p:txBody>
          <a:bodyPr lIns="0" tIns="0" rIns="0" bIns="0" rtlCol="0" anchor="t">
            <a:spAutoFit/>
          </a:bodyPr>
          <a:lstStyle/>
          <a:p>
            <a:pPr algn="l">
              <a:lnSpc>
                <a:spcPts val="2687"/>
              </a:lnSpc>
            </a:pPr>
            <a:r>
              <a:rPr lang="en-US" sz="1625" dirty="0">
                <a:solidFill>
                  <a:schemeClr val="bg1"/>
                </a:solidFill>
                <a:latin typeface="Overpass Light"/>
                <a:ea typeface="Overpass Light"/>
                <a:cs typeface="Overpass Light"/>
                <a:sym typeface="Overpass Light"/>
              </a:rPr>
              <a:t>Data is encoded onto radio waves using techniques like OFDM (Orthogonal Frequency Division Multiplexing) to maximize throughput and minimize errors.</a:t>
            </a:r>
          </a:p>
        </p:txBody>
      </p:sp>
      <p:grpSp>
        <p:nvGrpSpPr>
          <p:cNvPr id="27" name="Group 27"/>
          <p:cNvGrpSpPr/>
          <p:nvPr/>
        </p:nvGrpSpPr>
        <p:grpSpPr>
          <a:xfrm>
            <a:off x="7602439" y="5848499"/>
            <a:ext cx="9941124" cy="2588270"/>
            <a:chOff x="0" y="0"/>
            <a:chExt cx="13254832" cy="3451027"/>
          </a:xfrm>
          <a:solidFill>
            <a:schemeClr val="tx1">
              <a:lumMod val="50000"/>
              <a:lumOff val="50000"/>
            </a:schemeClr>
          </a:solidFill>
        </p:grpSpPr>
        <p:sp>
          <p:nvSpPr>
            <p:cNvPr id="28" name="Freeform 28"/>
            <p:cNvSpPr/>
            <p:nvPr/>
          </p:nvSpPr>
          <p:spPr>
            <a:xfrm>
              <a:off x="6350" y="6350"/>
              <a:ext cx="13242035" cy="3438398"/>
            </a:xfrm>
            <a:custGeom>
              <a:avLst/>
              <a:gdLst/>
              <a:ahLst/>
              <a:cxnLst/>
              <a:rect l="l" t="t" r="r" b="b"/>
              <a:pathLst>
                <a:path w="13242035" h="3438398">
                  <a:moveTo>
                    <a:pt x="0" y="119888"/>
                  </a:moveTo>
                  <a:cubicBezTo>
                    <a:pt x="0" y="53721"/>
                    <a:pt x="53848" y="0"/>
                    <a:pt x="120142" y="0"/>
                  </a:cubicBezTo>
                  <a:lnTo>
                    <a:pt x="13121894" y="0"/>
                  </a:lnTo>
                  <a:cubicBezTo>
                    <a:pt x="13188314" y="0"/>
                    <a:pt x="13242035" y="53721"/>
                    <a:pt x="13242035" y="119888"/>
                  </a:cubicBezTo>
                  <a:lnTo>
                    <a:pt x="13242035" y="3318510"/>
                  </a:lnTo>
                  <a:cubicBezTo>
                    <a:pt x="13242035" y="3384677"/>
                    <a:pt x="13188187" y="3438398"/>
                    <a:pt x="13121894" y="3438398"/>
                  </a:cubicBezTo>
                  <a:lnTo>
                    <a:pt x="120142" y="3438398"/>
                  </a:lnTo>
                  <a:cubicBezTo>
                    <a:pt x="53721" y="3438398"/>
                    <a:pt x="0" y="3384677"/>
                    <a:pt x="0" y="3318510"/>
                  </a:cubicBezTo>
                  <a:close/>
                </a:path>
              </a:pathLst>
            </a:custGeom>
            <a:grpFill/>
            <a:ln w="12700">
              <a:solidFill>
                <a:srgbClr val="000000"/>
              </a:solidFill>
            </a:ln>
          </p:spPr>
          <p:txBody>
            <a:bodyPr/>
            <a:lstStyle/>
            <a:p>
              <a:endParaRPr lang="en-IN"/>
            </a:p>
          </p:txBody>
        </p:sp>
        <p:sp>
          <p:nvSpPr>
            <p:cNvPr id="29" name="Freeform 29"/>
            <p:cNvSpPr/>
            <p:nvPr/>
          </p:nvSpPr>
          <p:spPr>
            <a:xfrm>
              <a:off x="0" y="0"/>
              <a:ext cx="13254735" cy="3451098"/>
            </a:xfrm>
            <a:custGeom>
              <a:avLst/>
              <a:gdLst/>
              <a:ahLst/>
              <a:cxnLst/>
              <a:rect l="l" t="t" r="r" b="b"/>
              <a:pathLst>
                <a:path w="13254735" h="3451098">
                  <a:moveTo>
                    <a:pt x="0" y="126238"/>
                  </a:moveTo>
                  <a:cubicBezTo>
                    <a:pt x="0" y="56515"/>
                    <a:pt x="56642" y="0"/>
                    <a:pt x="126492" y="0"/>
                  </a:cubicBezTo>
                  <a:lnTo>
                    <a:pt x="13128244" y="0"/>
                  </a:lnTo>
                  <a:lnTo>
                    <a:pt x="13128244" y="6350"/>
                  </a:lnTo>
                  <a:lnTo>
                    <a:pt x="13128244" y="0"/>
                  </a:lnTo>
                  <a:cubicBezTo>
                    <a:pt x="13198094" y="0"/>
                    <a:pt x="13254735" y="56515"/>
                    <a:pt x="13254735" y="126238"/>
                  </a:cubicBezTo>
                  <a:lnTo>
                    <a:pt x="13248385" y="126238"/>
                  </a:lnTo>
                  <a:lnTo>
                    <a:pt x="13254735" y="126238"/>
                  </a:lnTo>
                  <a:lnTo>
                    <a:pt x="13254735" y="3324860"/>
                  </a:lnTo>
                  <a:lnTo>
                    <a:pt x="13248385" y="3324860"/>
                  </a:lnTo>
                  <a:lnTo>
                    <a:pt x="13254735" y="3324860"/>
                  </a:lnTo>
                  <a:cubicBezTo>
                    <a:pt x="13254735" y="3394583"/>
                    <a:pt x="13198094" y="3451098"/>
                    <a:pt x="13128244" y="3451098"/>
                  </a:cubicBezTo>
                  <a:lnTo>
                    <a:pt x="13128244" y="3444748"/>
                  </a:lnTo>
                  <a:lnTo>
                    <a:pt x="13128244" y="3451098"/>
                  </a:lnTo>
                  <a:lnTo>
                    <a:pt x="126492" y="3451098"/>
                  </a:lnTo>
                  <a:lnTo>
                    <a:pt x="126492" y="3444748"/>
                  </a:lnTo>
                  <a:lnTo>
                    <a:pt x="126492" y="3451098"/>
                  </a:lnTo>
                  <a:cubicBezTo>
                    <a:pt x="56642" y="3451098"/>
                    <a:pt x="0" y="3394583"/>
                    <a:pt x="0" y="3324860"/>
                  </a:cubicBezTo>
                  <a:lnTo>
                    <a:pt x="0" y="126238"/>
                  </a:lnTo>
                  <a:lnTo>
                    <a:pt x="6350" y="126238"/>
                  </a:lnTo>
                  <a:lnTo>
                    <a:pt x="0" y="126238"/>
                  </a:lnTo>
                  <a:moveTo>
                    <a:pt x="12700" y="126238"/>
                  </a:moveTo>
                  <a:lnTo>
                    <a:pt x="12700" y="3324860"/>
                  </a:lnTo>
                  <a:lnTo>
                    <a:pt x="6350" y="3324860"/>
                  </a:lnTo>
                  <a:lnTo>
                    <a:pt x="12700" y="3324860"/>
                  </a:lnTo>
                  <a:cubicBezTo>
                    <a:pt x="12700" y="3387471"/>
                    <a:pt x="63627" y="3438398"/>
                    <a:pt x="126492" y="3438398"/>
                  </a:cubicBezTo>
                  <a:lnTo>
                    <a:pt x="13128244" y="3438398"/>
                  </a:lnTo>
                  <a:cubicBezTo>
                    <a:pt x="13191108" y="3438398"/>
                    <a:pt x="13242035" y="3387598"/>
                    <a:pt x="13242035" y="3324860"/>
                  </a:cubicBezTo>
                  <a:lnTo>
                    <a:pt x="13242035" y="126238"/>
                  </a:lnTo>
                  <a:cubicBezTo>
                    <a:pt x="13242035" y="63627"/>
                    <a:pt x="13191108" y="12700"/>
                    <a:pt x="13128244" y="12700"/>
                  </a:cubicBezTo>
                  <a:lnTo>
                    <a:pt x="126492" y="12700"/>
                  </a:lnTo>
                  <a:lnTo>
                    <a:pt x="126492" y="6350"/>
                  </a:lnTo>
                  <a:lnTo>
                    <a:pt x="126492" y="12700"/>
                  </a:lnTo>
                  <a:cubicBezTo>
                    <a:pt x="63627" y="12700"/>
                    <a:pt x="12700" y="63500"/>
                    <a:pt x="12700" y="126238"/>
                  </a:cubicBezTo>
                  <a:close/>
                </a:path>
              </a:pathLst>
            </a:custGeom>
            <a:grpFill/>
            <a:ln w="12700">
              <a:solidFill>
                <a:srgbClr val="000000"/>
              </a:solidFill>
            </a:ln>
          </p:spPr>
          <p:txBody>
            <a:bodyPr/>
            <a:lstStyle/>
            <a:p>
              <a:endParaRPr lang="en-IN"/>
            </a:p>
          </p:txBody>
        </p:sp>
      </p:grpSp>
      <p:grpSp>
        <p:nvGrpSpPr>
          <p:cNvPr id="30" name="Group 30"/>
          <p:cNvGrpSpPr/>
          <p:nvPr/>
        </p:nvGrpSpPr>
        <p:grpSpPr>
          <a:xfrm>
            <a:off x="7830741" y="6076801"/>
            <a:ext cx="642045" cy="642045"/>
            <a:chOff x="0" y="0"/>
            <a:chExt cx="856060" cy="856060"/>
          </a:xfrm>
        </p:grpSpPr>
        <p:sp>
          <p:nvSpPr>
            <p:cNvPr id="31" name="Freeform 31"/>
            <p:cNvSpPr/>
            <p:nvPr/>
          </p:nvSpPr>
          <p:spPr>
            <a:xfrm>
              <a:off x="0" y="0"/>
              <a:ext cx="855980" cy="855980"/>
            </a:xfrm>
            <a:custGeom>
              <a:avLst/>
              <a:gdLst/>
              <a:ahLst/>
              <a:cxnLst/>
              <a:rect l="l" t="t" r="r" b="b"/>
              <a:pathLst>
                <a:path w="855980" h="855980">
                  <a:moveTo>
                    <a:pt x="0" y="427990"/>
                  </a:moveTo>
                  <a:cubicBezTo>
                    <a:pt x="0" y="191643"/>
                    <a:pt x="191643" y="0"/>
                    <a:pt x="427990" y="0"/>
                  </a:cubicBezTo>
                  <a:cubicBezTo>
                    <a:pt x="664337" y="0"/>
                    <a:pt x="855980" y="191643"/>
                    <a:pt x="855980" y="427990"/>
                  </a:cubicBezTo>
                  <a:cubicBezTo>
                    <a:pt x="855980" y="664337"/>
                    <a:pt x="664337" y="855980"/>
                    <a:pt x="427990" y="855980"/>
                  </a:cubicBezTo>
                  <a:cubicBezTo>
                    <a:pt x="191643" y="855980"/>
                    <a:pt x="0" y="664464"/>
                    <a:pt x="0" y="427990"/>
                  </a:cubicBezTo>
                  <a:close/>
                </a:path>
              </a:pathLst>
            </a:custGeom>
            <a:solidFill>
              <a:srgbClr val="224435"/>
            </a:solidFill>
            <a:ln w="12700">
              <a:solidFill>
                <a:srgbClr val="000000"/>
              </a:solidFill>
            </a:ln>
          </p:spPr>
          <p:txBody>
            <a:bodyPr/>
            <a:lstStyle/>
            <a:p>
              <a:endParaRPr lang="en-IN"/>
            </a:p>
          </p:txBody>
        </p:sp>
      </p:grpSp>
      <p:sp>
        <p:nvSpPr>
          <p:cNvPr id="32" name="Freeform 32" descr="preencoded.png"/>
          <p:cNvSpPr/>
          <p:nvPr/>
        </p:nvSpPr>
        <p:spPr>
          <a:xfrm>
            <a:off x="8007251" y="6253311"/>
            <a:ext cx="288875" cy="288875"/>
          </a:xfrm>
          <a:custGeom>
            <a:avLst/>
            <a:gdLst/>
            <a:ahLst/>
            <a:cxnLst/>
            <a:rect l="l" t="t" r="r" b="b"/>
            <a:pathLst>
              <a:path w="288875" h="288875">
                <a:moveTo>
                  <a:pt x="0" y="0"/>
                </a:moveTo>
                <a:lnTo>
                  <a:pt x="288875" y="0"/>
                </a:lnTo>
                <a:lnTo>
                  <a:pt x="288875" y="288875"/>
                </a:lnTo>
                <a:lnTo>
                  <a:pt x="0" y="288875"/>
                </a:lnTo>
                <a:lnTo>
                  <a:pt x="0" y="0"/>
                </a:lnTo>
                <a:close/>
              </a:path>
            </a:pathLst>
          </a:custGeom>
          <a:blipFill>
            <a:blip r:embed="rId7">
              <a:extLst>
                <a:ext uri="{96DAC541-7B7A-43D3-8B79-37D633B846F1}">
                  <asvg:svgBlip xmlns:asvg="http://schemas.microsoft.com/office/drawing/2016/SVG/main" r:embed="rId8"/>
                </a:ext>
              </a:extLst>
            </a:blip>
            <a:stretch>
              <a:fillRect l="-11290" r="-11290"/>
            </a:stretch>
          </a:blipFill>
        </p:spPr>
        <p:txBody>
          <a:bodyPr/>
          <a:lstStyle/>
          <a:p>
            <a:endParaRPr lang="en-IN"/>
          </a:p>
        </p:txBody>
      </p:sp>
      <p:sp>
        <p:nvSpPr>
          <p:cNvPr id="33" name="TextBox 33"/>
          <p:cNvSpPr txBox="1"/>
          <p:nvPr/>
        </p:nvSpPr>
        <p:spPr>
          <a:xfrm>
            <a:off x="7830741" y="6904285"/>
            <a:ext cx="2675781" cy="310278"/>
          </a:xfrm>
          <a:prstGeom prst="rect">
            <a:avLst/>
          </a:prstGeom>
        </p:spPr>
        <p:txBody>
          <a:bodyPr lIns="0" tIns="0" rIns="0" bIns="0" rtlCol="0" anchor="t">
            <a:spAutoFit/>
          </a:bodyPr>
          <a:lstStyle/>
          <a:p>
            <a:pPr algn="l">
              <a:lnSpc>
                <a:spcPts val="2625"/>
              </a:lnSpc>
            </a:pPr>
            <a:r>
              <a:rPr lang="en-US" sz="2062" b="1" dirty="0">
                <a:solidFill>
                  <a:schemeClr val="bg1"/>
                </a:solidFill>
                <a:latin typeface="Arimo Bold"/>
                <a:ea typeface="Arimo Bold"/>
                <a:cs typeface="Arimo Bold"/>
                <a:sym typeface="Arimo Bold"/>
              </a:rPr>
              <a:t>Signal Quality</a:t>
            </a:r>
          </a:p>
        </p:txBody>
      </p:sp>
      <p:sp>
        <p:nvSpPr>
          <p:cNvPr id="34" name="TextBox 34"/>
          <p:cNvSpPr txBox="1"/>
          <p:nvPr/>
        </p:nvSpPr>
        <p:spPr>
          <a:xfrm>
            <a:off x="7830741" y="7328893"/>
            <a:ext cx="9484519" cy="322204"/>
          </a:xfrm>
          <a:prstGeom prst="rect">
            <a:avLst/>
          </a:prstGeom>
        </p:spPr>
        <p:txBody>
          <a:bodyPr lIns="0" tIns="0" rIns="0" bIns="0" rtlCol="0" anchor="t">
            <a:spAutoFit/>
          </a:bodyPr>
          <a:lstStyle/>
          <a:p>
            <a:pPr algn="l">
              <a:lnSpc>
                <a:spcPts val="2687"/>
              </a:lnSpc>
            </a:pPr>
            <a:r>
              <a:rPr lang="en-US" sz="1625" b="1" dirty="0">
                <a:solidFill>
                  <a:schemeClr val="bg1"/>
                </a:solidFill>
                <a:latin typeface="Overpass Bold"/>
                <a:ea typeface="Overpass Bold"/>
                <a:cs typeface="Overpass Bold"/>
                <a:sym typeface="Overpass Bold"/>
              </a:rPr>
              <a:t>Signal Strength:</a:t>
            </a:r>
            <a:r>
              <a:rPr lang="en-US" sz="1625" dirty="0">
                <a:solidFill>
                  <a:schemeClr val="bg1"/>
                </a:solidFill>
                <a:latin typeface="Overpass Light"/>
                <a:ea typeface="Overpass Light"/>
                <a:cs typeface="Overpass Light"/>
                <a:sym typeface="Overpass Light"/>
              </a:rPr>
              <a:t> Power of the transmission</a:t>
            </a:r>
          </a:p>
        </p:txBody>
      </p:sp>
      <p:sp>
        <p:nvSpPr>
          <p:cNvPr id="35" name="TextBox 35"/>
          <p:cNvSpPr txBox="1"/>
          <p:nvPr/>
        </p:nvSpPr>
        <p:spPr>
          <a:xfrm>
            <a:off x="7830741" y="7799486"/>
            <a:ext cx="9484519" cy="322204"/>
          </a:xfrm>
          <a:prstGeom prst="rect">
            <a:avLst/>
          </a:prstGeom>
        </p:spPr>
        <p:txBody>
          <a:bodyPr lIns="0" tIns="0" rIns="0" bIns="0" rtlCol="0" anchor="t">
            <a:spAutoFit/>
          </a:bodyPr>
          <a:lstStyle/>
          <a:p>
            <a:pPr algn="l">
              <a:lnSpc>
                <a:spcPts val="2687"/>
              </a:lnSpc>
            </a:pPr>
            <a:r>
              <a:rPr lang="en-US" sz="1625" b="1" dirty="0">
                <a:solidFill>
                  <a:schemeClr val="bg1"/>
                </a:solidFill>
                <a:latin typeface="Overpass Bold"/>
                <a:ea typeface="Overpass Bold"/>
                <a:cs typeface="Overpass Bold"/>
                <a:sym typeface="Overpass Bold"/>
              </a:rPr>
              <a:t>SNR:</a:t>
            </a:r>
            <a:r>
              <a:rPr lang="en-US" sz="1625" dirty="0">
                <a:solidFill>
                  <a:schemeClr val="bg1"/>
                </a:solidFill>
                <a:latin typeface="Overpass Light"/>
                <a:ea typeface="Overpass Light"/>
                <a:cs typeface="Overpass Light"/>
                <a:sym typeface="Overpass Light"/>
              </a:rPr>
              <a:t> Signal-to-Noise Ratio determines connection quality and speed</a:t>
            </a:r>
          </a:p>
        </p:txBody>
      </p:sp>
      <p:sp>
        <p:nvSpPr>
          <p:cNvPr id="36" name="TextBox 36"/>
          <p:cNvSpPr txBox="1"/>
          <p:nvPr/>
        </p:nvSpPr>
        <p:spPr>
          <a:xfrm>
            <a:off x="7607201" y="8606135"/>
            <a:ext cx="9931599" cy="1014701"/>
          </a:xfrm>
          <a:prstGeom prst="rect">
            <a:avLst/>
          </a:prstGeom>
        </p:spPr>
        <p:txBody>
          <a:bodyPr lIns="0" tIns="0" rIns="0" bIns="0" rtlCol="0" anchor="t">
            <a:spAutoFit/>
          </a:bodyPr>
          <a:lstStyle/>
          <a:p>
            <a:pPr algn="l">
              <a:lnSpc>
                <a:spcPts val="2687"/>
              </a:lnSpc>
            </a:pPr>
            <a:r>
              <a:rPr lang="en-US" sz="1625" dirty="0">
                <a:solidFill>
                  <a:schemeClr val="bg1"/>
                </a:solidFill>
                <a:latin typeface="Overpass Light"/>
                <a:ea typeface="Overpass Light"/>
                <a:cs typeface="Overpass Light"/>
                <a:sym typeface="Overpass Light"/>
              </a:rPr>
              <a:t>Wi-Fi is inherently vulnerable to interference because it operates on shared, unlicensed spectrum that anyone can use. Multiple devices competing for the same airspace create challenges for reliable communication.</a:t>
            </a:r>
          </a:p>
        </p:txBody>
      </p:sp>
      <p:pic>
        <p:nvPicPr>
          <p:cNvPr id="38" name="Picture 37">
            <a:extLst>
              <a:ext uri="{FF2B5EF4-FFF2-40B4-BE49-F238E27FC236}">
                <a16:creationId xmlns:a16="http://schemas.microsoft.com/office/drawing/2014/main" id="{6F7B619D-8E7A-3660-34C3-73F1C3361CA3}"/>
              </a:ext>
            </a:extLst>
          </p:cNvPr>
          <p:cNvPicPr>
            <a:picLocks noChangeAspect="1"/>
          </p:cNvPicPr>
          <p:nvPr/>
        </p:nvPicPr>
        <p:blipFill>
          <a:blip r:embed="rId9">
            <a:extLst>
              <a:ext uri="{28A0092B-C50C-407E-A947-70E740481C1C}">
                <a14:useLocalDpi xmlns:a14="http://schemas.microsoft.com/office/drawing/2010/main" val="0"/>
              </a:ext>
            </a:extLst>
          </a:blip>
          <a:srcRect l="15346"/>
          <a:stretch>
            <a:fillRect/>
          </a:stretch>
        </p:blipFill>
        <p:spPr>
          <a:xfrm>
            <a:off x="0" y="2471142"/>
            <a:ext cx="7514184" cy="552337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a:ln w="12700">
              <a:solidFill>
                <a:srgbClr val="000000"/>
              </a:solidFill>
            </a:ln>
          </p:spPr>
          <p:txBody>
            <a:bodyPr/>
            <a:lstStyle/>
            <a:p>
              <a:endParaRPr lang="en-IN"/>
            </a:p>
          </p:txBody>
        </p:sp>
      </p:grpSp>
      <p:grpSp>
        <p:nvGrpSpPr>
          <p:cNvPr id="4" name="Group 4"/>
          <p:cNvGrpSpPr/>
          <p:nvPr/>
        </p:nvGrpSpPr>
        <p:grpSpPr>
          <a:xfrm>
            <a:off x="0" y="0"/>
            <a:ext cx="18288000" cy="10287000"/>
            <a:chOff x="0" y="0"/>
            <a:chExt cx="24384000" cy="13716000"/>
          </a:xfrm>
          <a:solidFill>
            <a:schemeClr val="tx1"/>
          </a:solidFill>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a:ln w="12700">
              <a:solidFill>
                <a:srgbClr val="000000"/>
              </a:solidFill>
            </a:ln>
          </p:spPr>
          <p:txBody>
            <a:bodyPr/>
            <a:lstStyle/>
            <a:p>
              <a:endParaRPr lang="en-IN"/>
            </a:p>
          </p:txBody>
        </p:sp>
      </p:grpSp>
      <p:grpSp>
        <p:nvGrpSpPr>
          <p:cNvPr id="6" name="Group 6"/>
          <p:cNvGrpSpPr>
            <a:grpSpLocks noChangeAspect="1"/>
          </p:cNvGrpSpPr>
          <p:nvPr/>
        </p:nvGrpSpPr>
        <p:grpSpPr>
          <a:xfrm>
            <a:off x="0" y="0"/>
            <a:ext cx="6858000" cy="10287000"/>
            <a:chOff x="0" y="0"/>
            <a:chExt cx="9144000" cy="13716000"/>
          </a:xfrm>
          <a:solidFill>
            <a:schemeClr val="tx1"/>
          </a:solidFill>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grpFill/>
          </p:spPr>
          <p:txBody>
            <a:bodyPr/>
            <a:lstStyle/>
            <a:p>
              <a:endParaRPr lang="en-IN"/>
            </a:p>
          </p:txBody>
        </p:sp>
      </p:grpSp>
      <p:sp>
        <p:nvSpPr>
          <p:cNvPr id="8" name="TextBox 8"/>
          <p:cNvSpPr txBox="1"/>
          <p:nvPr/>
        </p:nvSpPr>
        <p:spPr>
          <a:xfrm>
            <a:off x="7401669" y="509141"/>
            <a:ext cx="7830741" cy="453009"/>
          </a:xfrm>
          <a:prstGeom prst="rect">
            <a:avLst/>
          </a:prstGeom>
        </p:spPr>
        <p:txBody>
          <a:bodyPr lIns="0" tIns="0" rIns="0" bIns="0" rtlCol="0" anchor="t">
            <a:spAutoFit/>
          </a:bodyPr>
          <a:lstStyle/>
          <a:p>
            <a:pPr algn="l">
              <a:lnSpc>
                <a:spcPts val="3812"/>
              </a:lnSpc>
            </a:pPr>
            <a:r>
              <a:rPr lang="en-US" sz="3000" b="1" dirty="0">
                <a:solidFill>
                  <a:schemeClr val="bg1"/>
                </a:solidFill>
                <a:latin typeface="Arimo Bold"/>
                <a:ea typeface="Arimo Bold"/>
                <a:cs typeface="Arimo Bold"/>
                <a:sym typeface="Arimo Bold"/>
              </a:rPr>
              <a:t>Understanding Wireless Interference</a:t>
            </a:r>
          </a:p>
        </p:txBody>
      </p:sp>
      <p:grpSp>
        <p:nvGrpSpPr>
          <p:cNvPr id="9" name="Group 9"/>
          <p:cNvGrpSpPr/>
          <p:nvPr/>
        </p:nvGrpSpPr>
        <p:grpSpPr>
          <a:xfrm>
            <a:off x="7401669" y="1498550"/>
            <a:ext cx="10342661" cy="2055614"/>
            <a:chOff x="0" y="0"/>
            <a:chExt cx="13790215" cy="2740818"/>
          </a:xfrm>
          <a:solidFill>
            <a:schemeClr val="tx1">
              <a:lumMod val="50000"/>
              <a:lumOff val="50000"/>
            </a:schemeClr>
          </a:solidFill>
        </p:grpSpPr>
        <p:sp>
          <p:nvSpPr>
            <p:cNvPr id="10" name="Freeform 10"/>
            <p:cNvSpPr/>
            <p:nvPr/>
          </p:nvSpPr>
          <p:spPr>
            <a:xfrm>
              <a:off x="0" y="0"/>
              <a:ext cx="13790168" cy="2740787"/>
            </a:xfrm>
            <a:custGeom>
              <a:avLst/>
              <a:gdLst/>
              <a:ahLst/>
              <a:cxnLst/>
              <a:rect l="l" t="t" r="r" b="b"/>
              <a:pathLst>
                <a:path w="13790168" h="2740787">
                  <a:moveTo>
                    <a:pt x="0" y="121920"/>
                  </a:moveTo>
                  <a:cubicBezTo>
                    <a:pt x="0" y="54610"/>
                    <a:pt x="54610" y="0"/>
                    <a:pt x="121920" y="0"/>
                  </a:cubicBezTo>
                  <a:lnTo>
                    <a:pt x="13668248" y="0"/>
                  </a:lnTo>
                  <a:cubicBezTo>
                    <a:pt x="13735558" y="0"/>
                    <a:pt x="13790168" y="54610"/>
                    <a:pt x="13790168" y="121920"/>
                  </a:cubicBezTo>
                  <a:lnTo>
                    <a:pt x="13790168" y="2618867"/>
                  </a:lnTo>
                  <a:cubicBezTo>
                    <a:pt x="13790168" y="2686177"/>
                    <a:pt x="13735558" y="2740787"/>
                    <a:pt x="13668248" y="2740787"/>
                  </a:cubicBezTo>
                  <a:lnTo>
                    <a:pt x="121920" y="2740787"/>
                  </a:lnTo>
                  <a:cubicBezTo>
                    <a:pt x="54610" y="2740787"/>
                    <a:pt x="0" y="2686177"/>
                    <a:pt x="0" y="2618867"/>
                  </a:cubicBezTo>
                  <a:close/>
                </a:path>
              </a:pathLst>
            </a:custGeom>
            <a:grpFill/>
            <a:ln w="12700">
              <a:solidFill>
                <a:srgbClr val="000000"/>
              </a:solidFill>
            </a:ln>
          </p:spPr>
          <p:txBody>
            <a:bodyPr/>
            <a:lstStyle/>
            <a:p>
              <a:endParaRPr lang="en-IN"/>
            </a:p>
          </p:txBody>
        </p:sp>
      </p:grpSp>
      <p:grpSp>
        <p:nvGrpSpPr>
          <p:cNvPr id="11" name="Group 11"/>
          <p:cNvGrpSpPr/>
          <p:nvPr/>
        </p:nvGrpSpPr>
        <p:grpSpPr>
          <a:xfrm>
            <a:off x="7401669" y="1479500"/>
            <a:ext cx="10342661" cy="76200"/>
            <a:chOff x="0" y="0"/>
            <a:chExt cx="13790215" cy="101600"/>
          </a:xfrm>
        </p:grpSpPr>
        <p:sp>
          <p:nvSpPr>
            <p:cNvPr id="12" name="Freeform 12"/>
            <p:cNvSpPr/>
            <p:nvPr/>
          </p:nvSpPr>
          <p:spPr>
            <a:xfrm>
              <a:off x="0" y="0"/>
              <a:ext cx="13790168" cy="101600"/>
            </a:xfrm>
            <a:custGeom>
              <a:avLst/>
              <a:gdLst/>
              <a:ahLst/>
              <a:cxnLst/>
              <a:rect l="l" t="t" r="r" b="b"/>
              <a:pathLst>
                <a:path w="13790168" h="101600">
                  <a:moveTo>
                    <a:pt x="0" y="50800"/>
                  </a:moveTo>
                  <a:cubicBezTo>
                    <a:pt x="0" y="22733"/>
                    <a:pt x="22733" y="0"/>
                    <a:pt x="50800" y="0"/>
                  </a:cubicBezTo>
                  <a:lnTo>
                    <a:pt x="13739368" y="0"/>
                  </a:lnTo>
                  <a:cubicBezTo>
                    <a:pt x="13767434" y="0"/>
                    <a:pt x="13790168" y="22733"/>
                    <a:pt x="13790168" y="50800"/>
                  </a:cubicBezTo>
                  <a:cubicBezTo>
                    <a:pt x="13790168" y="78867"/>
                    <a:pt x="13767434" y="101600"/>
                    <a:pt x="13739368" y="101600"/>
                  </a:cubicBezTo>
                  <a:lnTo>
                    <a:pt x="50800" y="101600"/>
                  </a:lnTo>
                  <a:cubicBezTo>
                    <a:pt x="22733" y="101600"/>
                    <a:pt x="0" y="78867"/>
                    <a:pt x="0" y="50800"/>
                  </a:cubicBezTo>
                  <a:close/>
                </a:path>
              </a:pathLst>
            </a:custGeom>
            <a:solidFill>
              <a:srgbClr val="224435"/>
            </a:solidFill>
            <a:ln w="12700">
              <a:solidFill>
                <a:srgbClr val="000000"/>
              </a:solidFill>
            </a:ln>
          </p:spPr>
          <p:txBody>
            <a:bodyPr/>
            <a:lstStyle/>
            <a:p>
              <a:endParaRPr lang="en-IN"/>
            </a:p>
          </p:txBody>
        </p:sp>
      </p:grpSp>
      <p:grpSp>
        <p:nvGrpSpPr>
          <p:cNvPr id="13" name="Group 13"/>
          <p:cNvGrpSpPr/>
          <p:nvPr/>
        </p:nvGrpSpPr>
        <p:grpSpPr>
          <a:xfrm>
            <a:off x="12340010" y="1265635"/>
            <a:ext cx="465981" cy="465981"/>
            <a:chOff x="0" y="0"/>
            <a:chExt cx="621308" cy="621308"/>
          </a:xfrm>
        </p:grpSpPr>
        <p:sp>
          <p:nvSpPr>
            <p:cNvPr id="14" name="Freeform 14"/>
            <p:cNvSpPr/>
            <p:nvPr/>
          </p:nvSpPr>
          <p:spPr>
            <a:xfrm>
              <a:off x="0" y="0"/>
              <a:ext cx="621284" cy="621284"/>
            </a:xfrm>
            <a:custGeom>
              <a:avLst/>
              <a:gdLst/>
              <a:ahLst/>
              <a:cxnLst/>
              <a:rect l="l" t="t" r="r" b="b"/>
              <a:pathLst>
                <a:path w="621284" h="621284">
                  <a:moveTo>
                    <a:pt x="0" y="310642"/>
                  </a:moveTo>
                  <a:cubicBezTo>
                    <a:pt x="0" y="139065"/>
                    <a:pt x="139065" y="0"/>
                    <a:pt x="310642" y="0"/>
                  </a:cubicBezTo>
                  <a:cubicBezTo>
                    <a:pt x="482219" y="0"/>
                    <a:pt x="621284" y="139065"/>
                    <a:pt x="621284" y="310642"/>
                  </a:cubicBezTo>
                  <a:cubicBezTo>
                    <a:pt x="621284" y="482219"/>
                    <a:pt x="482219" y="621284"/>
                    <a:pt x="310642" y="621284"/>
                  </a:cubicBezTo>
                  <a:cubicBezTo>
                    <a:pt x="139065" y="621284"/>
                    <a:pt x="0" y="482219"/>
                    <a:pt x="0" y="310642"/>
                  </a:cubicBezTo>
                  <a:close/>
                </a:path>
              </a:pathLst>
            </a:custGeom>
            <a:solidFill>
              <a:srgbClr val="224435"/>
            </a:solidFill>
            <a:ln w="12700">
              <a:solidFill>
                <a:srgbClr val="000000"/>
              </a:solidFill>
            </a:ln>
          </p:spPr>
          <p:txBody>
            <a:bodyPr/>
            <a:lstStyle/>
            <a:p>
              <a:endParaRPr lang="en-IN"/>
            </a:p>
          </p:txBody>
        </p:sp>
      </p:grpSp>
      <p:sp>
        <p:nvSpPr>
          <p:cNvPr id="15" name="TextBox 15"/>
          <p:cNvSpPr txBox="1"/>
          <p:nvPr/>
        </p:nvSpPr>
        <p:spPr>
          <a:xfrm>
            <a:off x="12479759" y="1315491"/>
            <a:ext cx="186332" cy="299591"/>
          </a:xfrm>
          <a:prstGeom prst="rect">
            <a:avLst/>
          </a:prstGeom>
        </p:spPr>
        <p:txBody>
          <a:bodyPr lIns="0" tIns="0" rIns="0" bIns="0" rtlCol="0" anchor="t">
            <a:spAutoFit/>
          </a:bodyPr>
          <a:lstStyle/>
          <a:p>
            <a:pPr algn="l">
              <a:lnSpc>
                <a:spcPts val="2312"/>
              </a:lnSpc>
            </a:pPr>
            <a:r>
              <a:rPr lang="en-US" sz="1437" b="1">
                <a:solidFill>
                  <a:srgbClr val="FFFFFF"/>
                </a:solidFill>
                <a:latin typeface="Arimo Bold"/>
                <a:ea typeface="Arimo Bold"/>
                <a:cs typeface="Arimo Bold"/>
                <a:sym typeface="Arimo Bold"/>
              </a:rPr>
              <a:t>1</a:t>
            </a:r>
          </a:p>
        </p:txBody>
      </p:sp>
      <p:sp>
        <p:nvSpPr>
          <p:cNvPr id="16" name="TextBox 16"/>
          <p:cNvSpPr txBox="1"/>
          <p:nvPr/>
        </p:nvSpPr>
        <p:spPr>
          <a:xfrm>
            <a:off x="7575947" y="1867792"/>
            <a:ext cx="3071664" cy="226537"/>
          </a:xfrm>
          <a:prstGeom prst="rect">
            <a:avLst/>
          </a:prstGeom>
        </p:spPr>
        <p:txBody>
          <a:bodyPr lIns="0" tIns="0" rIns="0" bIns="0" rtlCol="0" anchor="t">
            <a:spAutoFit/>
          </a:bodyPr>
          <a:lstStyle/>
          <a:p>
            <a:pPr algn="l">
              <a:lnSpc>
                <a:spcPts val="1874"/>
              </a:lnSpc>
            </a:pPr>
            <a:r>
              <a:rPr lang="en-US" sz="1500" b="1" dirty="0">
                <a:solidFill>
                  <a:schemeClr val="bg1"/>
                </a:solidFill>
                <a:latin typeface="Arimo Bold"/>
                <a:ea typeface="Arimo Bold"/>
                <a:cs typeface="Arimo Bold"/>
                <a:sym typeface="Arimo Bold"/>
              </a:rPr>
              <a:t>Natural Interference Sources</a:t>
            </a:r>
          </a:p>
        </p:txBody>
      </p:sp>
      <p:sp>
        <p:nvSpPr>
          <p:cNvPr id="17" name="TextBox 17"/>
          <p:cNvSpPr txBox="1"/>
          <p:nvPr/>
        </p:nvSpPr>
        <p:spPr>
          <a:xfrm>
            <a:off x="7575947" y="2175123"/>
            <a:ext cx="9994106" cy="228460"/>
          </a:xfrm>
          <a:prstGeom prst="rect">
            <a:avLst/>
          </a:prstGeom>
        </p:spPr>
        <p:txBody>
          <a:bodyPr lIns="0" tIns="0" rIns="0" bIns="0" rtlCol="0" anchor="t">
            <a:spAutoFit/>
          </a:bodyPr>
          <a:lstStyle/>
          <a:p>
            <a:pPr marL="179090" lvl="1" indent="-89545" algn="l">
              <a:lnSpc>
                <a:spcPts val="1937"/>
              </a:lnSpc>
              <a:buFont typeface="Arial"/>
              <a:buChar char="•"/>
            </a:pPr>
            <a:r>
              <a:rPr lang="en-US" sz="1187" dirty="0">
                <a:solidFill>
                  <a:schemeClr val="bg1"/>
                </a:solidFill>
                <a:latin typeface="Overpass Light"/>
                <a:ea typeface="Overpass Light"/>
                <a:cs typeface="Overpass Light"/>
                <a:sym typeface="Overpass Light"/>
              </a:rPr>
              <a:t>Microwave ovens operating at 2.4 GHz</a:t>
            </a:r>
          </a:p>
        </p:txBody>
      </p:sp>
      <p:sp>
        <p:nvSpPr>
          <p:cNvPr id="18" name="TextBox 18"/>
          <p:cNvSpPr txBox="1"/>
          <p:nvPr/>
        </p:nvSpPr>
        <p:spPr>
          <a:xfrm>
            <a:off x="7575947" y="2477989"/>
            <a:ext cx="9994106" cy="228460"/>
          </a:xfrm>
          <a:prstGeom prst="rect">
            <a:avLst/>
          </a:prstGeom>
        </p:spPr>
        <p:txBody>
          <a:bodyPr lIns="0" tIns="0" rIns="0" bIns="0" rtlCol="0" anchor="t">
            <a:spAutoFit/>
          </a:bodyPr>
          <a:lstStyle/>
          <a:p>
            <a:pPr marL="179090" lvl="1" indent="-89545" algn="l">
              <a:lnSpc>
                <a:spcPts val="1937"/>
              </a:lnSpc>
              <a:buFont typeface="Arial"/>
              <a:buChar char="•"/>
            </a:pPr>
            <a:r>
              <a:rPr lang="en-US" sz="1187" dirty="0">
                <a:solidFill>
                  <a:schemeClr val="bg1"/>
                </a:solidFill>
                <a:latin typeface="Overpass Light"/>
                <a:ea typeface="Overpass Light"/>
                <a:cs typeface="Overpass Light"/>
                <a:sym typeface="Overpass Light"/>
              </a:rPr>
              <a:t>Bluetooth devices sharing spectrum</a:t>
            </a:r>
          </a:p>
        </p:txBody>
      </p:sp>
      <p:sp>
        <p:nvSpPr>
          <p:cNvPr id="19" name="TextBox 19"/>
          <p:cNvSpPr txBox="1"/>
          <p:nvPr/>
        </p:nvSpPr>
        <p:spPr>
          <a:xfrm>
            <a:off x="7575947" y="2780854"/>
            <a:ext cx="9994106" cy="228460"/>
          </a:xfrm>
          <a:prstGeom prst="rect">
            <a:avLst/>
          </a:prstGeom>
        </p:spPr>
        <p:txBody>
          <a:bodyPr lIns="0" tIns="0" rIns="0" bIns="0" rtlCol="0" anchor="t">
            <a:spAutoFit/>
          </a:bodyPr>
          <a:lstStyle/>
          <a:p>
            <a:pPr marL="179090" lvl="1" indent="-89545" algn="l">
              <a:lnSpc>
                <a:spcPts val="1937"/>
              </a:lnSpc>
              <a:buFont typeface="Arial"/>
              <a:buChar char="•"/>
            </a:pPr>
            <a:r>
              <a:rPr lang="en-US" sz="1187" dirty="0">
                <a:solidFill>
                  <a:schemeClr val="bg1"/>
                </a:solidFill>
                <a:latin typeface="Overpass Light"/>
                <a:ea typeface="Overpass Light"/>
                <a:cs typeface="Overpass Light"/>
                <a:sym typeface="Overpass Light"/>
              </a:rPr>
              <a:t>Physical barriers like walls and metal</a:t>
            </a:r>
          </a:p>
        </p:txBody>
      </p:sp>
      <p:sp>
        <p:nvSpPr>
          <p:cNvPr id="20" name="TextBox 20"/>
          <p:cNvSpPr txBox="1"/>
          <p:nvPr/>
        </p:nvSpPr>
        <p:spPr>
          <a:xfrm>
            <a:off x="7575947" y="3083719"/>
            <a:ext cx="9994106" cy="228460"/>
          </a:xfrm>
          <a:prstGeom prst="rect">
            <a:avLst/>
          </a:prstGeom>
        </p:spPr>
        <p:txBody>
          <a:bodyPr lIns="0" tIns="0" rIns="0" bIns="0" rtlCol="0" anchor="t">
            <a:spAutoFit/>
          </a:bodyPr>
          <a:lstStyle/>
          <a:p>
            <a:pPr marL="179090" lvl="1" indent="-89545" algn="l">
              <a:lnSpc>
                <a:spcPts val="1937"/>
              </a:lnSpc>
              <a:buFont typeface="Arial"/>
              <a:buChar char="•"/>
            </a:pPr>
            <a:r>
              <a:rPr lang="en-US" sz="1187" dirty="0">
                <a:solidFill>
                  <a:schemeClr val="bg1"/>
                </a:solidFill>
                <a:latin typeface="Overpass Light"/>
                <a:ea typeface="Overpass Light"/>
                <a:cs typeface="Overpass Light"/>
                <a:sym typeface="Overpass Light"/>
              </a:rPr>
              <a:t>Cordless phones and baby monitors</a:t>
            </a:r>
          </a:p>
        </p:txBody>
      </p:sp>
      <p:grpSp>
        <p:nvGrpSpPr>
          <p:cNvPr id="21" name="Group 21"/>
          <p:cNvGrpSpPr/>
          <p:nvPr/>
        </p:nvGrpSpPr>
        <p:grpSpPr>
          <a:xfrm>
            <a:off x="7401669" y="3942309"/>
            <a:ext cx="10342661" cy="1395561"/>
            <a:chOff x="0" y="0"/>
            <a:chExt cx="13790215" cy="1860748"/>
          </a:xfrm>
          <a:solidFill>
            <a:schemeClr val="tx1">
              <a:lumMod val="50000"/>
              <a:lumOff val="50000"/>
            </a:schemeClr>
          </a:solidFill>
        </p:grpSpPr>
        <p:sp>
          <p:nvSpPr>
            <p:cNvPr id="22" name="Freeform 22"/>
            <p:cNvSpPr/>
            <p:nvPr/>
          </p:nvSpPr>
          <p:spPr>
            <a:xfrm>
              <a:off x="0" y="0"/>
              <a:ext cx="13790168" cy="1860804"/>
            </a:xfrm>
            <a:custGeom>
              <a:avLst/>
              <a:gdLst/>
              <a:ahLst/>
              <a:cxnLst/>
              <a:rect l="l" t="t" r="r" b="b"/>
              <a:pathLst>
                <a:path w="13790168" h="1860804">
                  <a:moveTo>
                    <a:pt x="0" y="121920"/>
                  </a:moveTo>
                  <a:cubicBezTo>
                    <a:pt x="0" y="54610"/>
                    <a:pt x="54610" y="0"/>
                    <a:pt x="121920" y="0"/>
                  </a:cubicBezTo>
                  <a:lnTo>
                    <a:pt x="13668248" y="0"/>
                  </a:lnTo>
                  <a:cubicBezTo>
                    <a:pt x="13735558" y="0"/>
                    <a:pt x="13790168" y="54610"/>
                    <a:pt x="13790168" y="121920"/>
                  </a:cubicBezTo>
                  <a:lnTo>
                    <a:pt x="13790168" y="1738884"/>
                  </a:lnTo>
                  <a:cubicBezTo>
                    <a:pt x="13790168" y="1806194"/>
                    <a:pt x="13735558" y="1860804"/>
                    <a:pt x="13668248" y="1860804"/>
                  </a:cubicBezTo>
                  <a:lnTo>
                    <a:pt x="121920" y="1860804"/>
                  </a:lnTo>
                  <a:cubicBezTo>
                    <a:pt x="54610" y="1860804"/>
                    <a:pt x="0" y="1806194"/>
                    <a:pt x="0" y="1738884"/>
                  </a:cubicBezTo>
                  <a:close/>
                </a:path>
              </a:pathLst>
            </a:custGeom>
            <a:grpFill/>
            <a:ln w="12700">
              <a:solidFill>
                <a:srgbClr val="000000"/>
              </a:solidFill>
            </a:ln>
          </p:spPr>
          <p:txBody>
            <a:bodyPr/>
            <a:lstStyle/>
            <a:p>
              <a:endParaRPr lang="en-IN"/>
            </a:p>
          </p:txBody>
        </p:sp>
      </p:grpSp>
      <p:grpSp>
        <p:nvGrpSpPr>
          <p:cNvPr id="23" name="Group 23"/>
          <p:cNvGrpSpPr/>
          <p:nvPr/>
        </p:nvGrpSpPr>
        <p:grpSpPr>
          <a:xfrm>
            <a:off x="7401669" y="3923259"/>
            <a:ext cx="10342661" cy="76200"/>
            <a:chOff x="0" y="0"/>
            <a:chExt cx="13790215" cy="101600"/>
          </a:xfrm>
        </p:grpSpPr>
        <p:sp>
          <p:nvSpPr>
            <p:cNvPr id="24" name="Freeform 24"/>
            <p:cNvSpPr/>
            <p:nvPr/>
          </p:nvSpPr>
          <p:spPr>
            <a:xfrm>
              <a:off x="0" y="0"/>
              <a:ext cx="13790168" cy="101600"/>
            </a:xfrm>
            <a:custGeom>
              <a:avLst/>
              <a:gdLst/>
              <a:ahLst/>
              <a:cxnLst/>
              <a:rect l="l" t="t" r="r" b="b"/>
              <a:pathLst>
                <a:path w="13790168" h="101600">
                  <a:moveTo>
                    <a:pt x="0" y="50800"/>
                  </a:moveTo>
                  <a:cubicBezTo>
                    <a:pt x="0" y="22733"/>
                    <a:pt x="22733" y="0"/>
                    <a:pt x="50800" y="0"/>
                  </a:cubicBezTo>
                  <a:lnTo>
                    <a:pt x="13739368" y="0"/>
                  </a:lnTo>
                  <a:cubicBezTo>
                    <a:pt x="13767434" y="0"/>
                    <a:pt x="13790168" y="22733"/>
                    <a:pt x="13790168" y="50800"/>
                  </a:cubicBezTo>
                  <a:cubicBezTo>
                    <a:pt x="13790168" y="78867"/>
                    <a:pt x="13767434" y="101600"/>
                    <a:pt x="13739368" y="101600"/>
                  </a:cubicBezTo>
                  <a:lnTo>
                    <a:pt x="50800" y="101600"/>
                  </a:lnTo>
                  <a:cubicBezTo>
                    <a:pt x="22733" y="101600"/>
                    <a:pt x="0" y="78867"/>
                    <a:pt x="0" y="50800"/>
                  </a:cubicBezTo>
                  <a:close/>
                </a:path>
              </a:pathLst>
            </a:custGeom>
            <a:solidFill>
              <a:srgbClr val="224435"/>
            </a:solidFill>
            <a:ln w="12700">
              <a:solidFill>
                <a:srgbClr val="000000"/>
              </a:solidFill>
            </a:ln>
          </p:spPr>
          <p:txBody>
            <a:bodyPr/>
            <a:lstStyle/>
            <a:p>
              <a:endParaRPr lang="en-IN"/>
            </a:p>
          </p:txBody>
        </p:sp>
      </p:grpSp>
      <p:grpSp>
        <p:nvGrpSpPr>
          <p:cNvPr id="25" name="Group 25"/>
          <p:cNvGrpSpPr/>
          <p:nvPr/>
        </p:nvGrpSpPr>
        <p:grpSpPr>
          <a:xfrm>
            <a:off x="12340010" y="3709393"/>
            <a:ext cx="465981" cy="465981"/>
            <a:chOff x="0" y="0"/>
            <a:chExt cx="621308" cy="621308"/>
          </a:xfrm>
        </p:grpSpPr>
        <p:sp>
          <p:nvSpPr>
            <p:cNvPr id="26" name="Freeform 26"/>
            <p:cNvSpPr/>
            <p:nvPr/>
          </p:nvSpPr>
          <p:spPr>
            <a:xfrm>
              <a:off x="0" y="0"/>
              <a:ext cx="621284" cy="621284"/>
            </a:xfrm>
            <a:custGeom>
              <a:avLst/>
              <a:gdLst/>
              <a:ahLst/>
              <a:cxnLst/>
              <a:rect l="l" t="t" r="r" b="b"/>
              <a:pathLst>
                <a:path w="621284" h="621284">
                  <a:moveTo>
                    <a:pt x="0" y="310642"/>
                  </a:moveTo>
                  <a:cubicBezTo>
                    <a:pt x="0" y="139065"/>
                    <a:pt x="139065" y="0"/>
                    <a:pt x="310642" y="0"/>
                  </a:cubicBezTo>
                  <a:cubicBezTo>
                    <a:pt x="482219" y="0"/>
                    <a:pt x="621284" y="139065"/>
                    <a:pt x="621284" y="310642"/>
                  </a:cubicBezTo>
                  <a:cubicBezTo>
                    <a:pt x="621284" y="482219"/>
                    <a:pt x="482219" y="621284"/>
                    <a:pt x="310642" y="621284"/>
                  </a:cubicBezTo>
                  <a:cubicBezTo>
                    <a:pt x="139065" y="621284"/>
                    <a:pt x="0" y="482219"/>
                    <a:pt x="0" y="310642"/>
                  </a:cubicBezTo>
                  <a:close/>
                </a:path>
              </a:pathLst>
            </a:custGeom>
            <a:solidFill>
              <a:srgbClr val="224435"/>
            </a:solidFill>
            <a:ln w="12700">
              <a:solidFill>
                <a:srgbClr val="000000"/>
              </a:solidFill>
            </a:ln>
          </p:spPr>
          <p:txBody>
            <a:bodyPr/>
            <a:lstStyle/>
            <a:p>
              <a:endParaRPr lang="en-IN"/>
            </a:p>
          </p:txBody>
        </p:sp>
      </p:grpSp>
      <p:sp>
        <p:nvSpPr>
          <p:cNvPr id="27" name="TextBox 27"/>
          <p:cNvSpPr txBox="1"/>
          <p:nvPr/>
        </p:nvSpPr>
        <p:spPr>
          <a:xfrm>
            <a:off x="12479759" y="3759250"/>
            <a:ext cx="186332" cy="299591"/>
          </a:xfrm>
          <a:prstGeom prst="rect">
            <a:avLst/>
          </a:prstGeom>
        </p:spPr>
        <p:txBody>
          <a:bodyPr lIns="0" tIns="0" rIns="0" bIns="0" rtlCol="0" anchor="t">
            <a:spAutoFit/>
          </a:bodyPr>
          <a:lstStyle/>
          <a:p>
            <a:pPr algn="l">
              <a:lnSpc>
                <a:spcPts val="2312"/>
              </a:lnSpc>
            </a:pPr>
            <a:r>
              <a:rPr lang="en-US" sz="1437" b="1">
                <a:solidFill>
                  <a:srgbClr val="FFFFFF"/>
                </a:solidFill>
                <a:latin typeface="Arimo Bold"/>
                <a:ea typeface="Arimo Bold"/>
                <a:cs typeface="Arimo Bold"/>
                <a:sym typeface="Arimo Bold"/>
              </a:rPr>
              <a:t>2</a:t>
            </a:r>
          </a:p>
        </p:txBody>
      </p:sp>
      <p:sp>
        <p:nvSpPr>
          <p:cNvPr id="28" name="TextBox 28"/>
          <p:cNvSpPr txBox="1"/>
          <p:nvPr/>
        </p:nvSpPr>
        <p:spPr>
          <a:xfrm>
            <a:off x="7575947" y="4311551"/>
            <a:ext cx="2003226" cy="226537"/>
          </a:xfrm>
          <a:prstGeom prst="rect">
            <a:avLst/>
          </a:prstGeom>
        </p:spPr>
        <p:txBody>
          <a:bodyPr lIns="0" tIns="0" rIns="0" bIns="0" rtlCol="0" anchor="t">
            <a:spAutoFit/>
          </a:bodyPr>
          <a:lstStyle/>
          <a:p>
            <a:pPr algn="l">
              <a:lnSpc>
                <a:spcPts val="1874"/>
              </a:lnSpc>
            </a:pPr>
            <a:r>
              <a:rPr lang="en-US" sz="1500" b="1" dirty="0">
                <a:solidFill>
                  <a:schemeClr val="bg1"/>
                </a:solidFill>
                <a:latin typeface="Arimo Bold"/>
                <a:ea typeface="Arimo Bold"/>
                <a:cs typeface="Arimo Bold"/>
                <a:sym typeface="Arimo Bold"/>
              </a:rPr>
              <a:t>Device Congestion</a:t>
            </a:r>
          </a:p>
        </p:txBody>
      </p:sp>
      <p:sp>
        <p:nvSpPr>
          <p:cNvPr id="29" name="TextBox 29"/>
          <p:cNvSpPr txBox="1"/>
          <p:nvPr/>
        </p:nvSpPr>
        <p:spPr>
          <a:xfrm>
            <a:off x="7575947" y="4618881"/>
            <a:ext cx="9994106" cy="472117"/>
          </a:xfrm>
          <a:prstGeom prst="rect">
            <a:avLst/>
          </a:prstGeom>
        </p:spPr>
        <p:txBody>
          <a:bodyPr lIns="0" tIns="0" rIns="0" bIns="0" rtlCol="0" anchor="t">
            <a:spAutoFit/>
          </a:bodyPr>
          <a:lstStyle/>
          <a:p>
            <a:pPr algn="l">
              <a:lnSpc>
                <a:spcPts val="1937"/>
              </a:lnSpc>
            </a:pPr>
            <a:r>
              <a:rPr lang="en-US" sz="1187" dirty="0">
                <a:solidFill>
                  <a:schemeClr val="bg1"/>
                </a:solidFill>
                <a:latin typeface="Overpass Light"/>
                <a:ea typeface="Overpass Light"/>
                <a:cs typeface="Overpass Light"/>
                <a:sym typeface="Overpass Light"/>
              </a:rPr>
              <a:t>Too many devices connecting to a single access point create bandwidth competition. Each device must wait its turn to transmit, slowing the entire network.</a:t>
            </a:r>
          </a:p>
        </p:txBody>
      </p:sp>
      <p:grpSp>
        <p:nvGrpSpPr>
          <p:cNvPr id="30" name="Group 30"/>
          <p:cNvGrpSpPr/>
          <p:nvPr/>
        </p:nvGrpSpPr>
        <p:grpSpPr>
          <a:xfrm>
            <a:off x="7401669" y="5726014"/>
            <a:ext cx="10342661" cy="1395561"/>
            <a:chOff x="0" y="0"/>
            <a:chExt cx="13790215" cy="1860748"/>
          </a:xfrm>
          <a:solidFill>
            <a:schemeClr val="tx1">
              <a:lumMod val="50000"/>
              <a:lumOff val="50000"/>
            </a:schemeClr>
          </a:solidFill>
        </p:grpSpPr>
        <p:sp>
          <p:nvSpPr>
            <p:cNvPr id="31" name="Freeform 31"/>
            <p:cNvSpPr/>
            <p:nvPr/>
          </p:nvSpPr>
          <p:spPr>
            <a:xfrm>
              <a:off x="0" y="0"/>
              <a:ext cx="13790168" cy="1860804"/>
            </a:xfrm>
            <a:custGeom>
              <a:avLst/>
              <a:gdLst/>
              <a:ahLst/>
              <a:cxnLst/>
              <a:rect l="l" t="t" r="r" b="b"/>
              <a:pathLst>
                <a:path w="13790168" h="1860804">
                  <a:moveTo>
                    <a:pt x="0" y="121920"/>
                  </a:moveTo>
                  <a:cubicBezTo>
                    <a:pt x="0" y="54610"/>
                    <a:pt x="54610" y="0"/>
                    <a:pt x="121920" y="0"/>
                  </a:cubicBezTo>
                  <a:lnTo>
                    <a:pt x="13668248" y="0"/>
                  </a:lnTo>
                  <a:cubicBezTo>
                    <a:pt x="13735558" y="0"/>
                    <a:pt x="13790168" y="54610"/>
                    <a:pt x="13790168" y="121920"/>
                  </a:cubicBezTo>
                  <a:lnTo>
                    <a:pt x="13790168" y="1738884"/>
                  </a:lnTo>
                  <a:cubicBezTo>
                    <a:pt x="13790168" y="1806194"/>
                    <a:pt x="13735558" y="1860804"/>
                    <a:pt x="13668248" y="1860804"/>
                  </a:cubicBezTo>
                  <a:lnTo>
                    <a:pt x="121920" y="1860804"/>
                  </a:lnTo>
                  <a:cubicBezTo>
                    <a:pt x="54610" y="1860804"/>
                    <a:pt x="0" y="1806194"/>
                    <a:pt x="0" y="1738884"/>
                  </a:cubicBezTo>
                  <a:close/>
                </a:path>
              </a:pathLst>
            </a:custGeom>
            <a:grpFill/>
            <a:ln w="12700">
              <a:solidFill>
                <a:srgbClr val="000000"/>
              </a:solidFill>
            </a:ln>
          </p:spPr>
          <p:txBody>
            <a:bodyPr/>
            <a:lstStyle/>
            <a:p>
              <a:endParaRPr lang="en-IN"/>
            </a:p>
          </p:txBody>
        </p:sp>
      </p:grpSp>
      <p:grpSp>
        <p:nvGrpSpPr>
          <p:cNvPr id="32" name="Group 32"/>
          <p:cNvGrpSpPr/>
          <p:nvPr/>
        </p:nvGrpSpPr>
        <p:grpSpPr>
          <a:xfrm>
            <a:off x="7401669" y="5706964"/>
            <a:ext cx="10342661" cy="76200"/>
            <a:chOff x="0" y="0"/>
            <a:chExt cx="13790215" cy="101600"/>
          </a:xfrm>
        </p:grpSpPr>
        <p:sp>
          <p:nvSpPr>
            <p:cNvPr id="33" name="Freeform 33"/>
            <p:cNvSpPr/>
            <p:nvPr/>
          </p:nvSpPr>
          <p:spPr>
            <a:xfrm>
              <a:off x="0" y="0"/>
              <a:ext cx="13790168" cy="101600"/>
            </a:xfrm>
            <a:custGeom>
              <a:avLst/>
              <a:gdLst/>
              <a:ahLst/>
              <a:cxnLst/>
              <a:rect l="l" t="t" r="r" b="b"/>
              <a:pathLst>
                <a:path w="13790168" h="101600">
                  <a:moveTo>
                    <a:pt x="0" y="50800"/>
                  </a:moveTo>
                  <a:cubicBezTo>
                    <a:pt x="0" y="22733"/>
                    <a:pt x="22733" y="0"/>
                    <a:pt x="50800" y="0"/>
                  </a:cubicBezTo>
                  <a:lnTo>
                    <a:pt x="13739368" y="0"/>
                  </a:lnTo>
                  <a:cubicBezTo>
                    <a:pt x="13767434" y="0"/>
                    <a:pt x="13790168" y="22733"/>
                    <a:pt x="13790168" y="50800"/>
                  </a:cubicBezTo>
                  <a:cubicBezTo>
                    <a:pt x="13790168" y="78867"/>
                    <a:pt x="13767434" y="101600"/>
                    <a:pt x="13739368" y="101600"/>
                  </a:cubicBezTo>
                  <a:lnTo>
                    <a:pt x="50800" y="101600"/>
                  </a:lnTo>
                  <a:cubicBezTo>
                    <a:pt x="22733" y="101600"/>
                    <a:pt x="0" y="78867"/>
                    <a:pt x="0" y="50800"/>
                  </a:cubicBezTo>
                  <a:close/>
                </a:path>
              </a:pathLst>
            </a:custGeom>
            <a:solidFill>
              <a:srgbClr val="224435"/>
            </a:solidFill>
            <a:ln w="12700">
              <a:solidFill>
                <a:srgbClr val="000000"/>
              </a:solidFill>
            </a:ln>
          </p:spPr>
          <p:txBody>
            <a:bodyPr/>
            <a:lstStyle/>
            <a:p>
              <a:endParaRPr lang="en-IN"/>
            </a:p>
          </p:txBody>
        </p:sp>
      </p:grpSp>
      <p:grpSp>
        <p:nvGrpSpPr>
          <p:cNvPr id="34" name="Group 34"/>
          <p:cNvGrpSpPr/>
          <p:nvPr/>
        </p:nvGrpSpPr>
        <p:grpSpPr>
          <a:xfrm>
            <a:off x="12340010" y="5493098"/>
            <a:ext cx="465981" cy="465981"/>
            <a:chOff x="0" y="0"/>
            <a:chExt cx="621308" cy="621308"/>
          </a:xfrm>
        </p:grpSpPr>
        <p:sp>
          <p:nvSpPr>
            <p:cNvPr id="35" name="Freeform 35"/>
            <p:cNvSpPr/>
            <p:nvPr/>
          </p:nvSpPr>
          <p:spPr>
            <a:xfrm>
              <a:off x="0" y="0"/>
              <a:ext cx="621284" cy="621284"/>
            </a:xfrm>
            <a:custGeom>
              <a:avLst/>
              <a:gdLst/>
              <a:ahLst/>
              <a:cxnLst/>
              <a:rect l="l" t="t" r="r" b="b"/>
              <a:pathLst>
                <a:path w="621284" h="621284">
                  <a:moveTo>
                    <a:pt x="0" y="310642"/>
                  </a:moveTo>
                  <a:cubicBezTo>
                    <a:pt x="0" y="139065"/>
                    <a:pt x="139065" y="0"/>
                    <a:pt x="310642" y="0"/>
                  </a:cubicBezTo>
                  <a:cubicBezTo>
                    <a:pt x="482219" y="0"/>
                    <a:pt x="621284" y="139065"/>
                    <a:pt x="621284" y="310642"/>
                  </a:cubicBezTo>
                  <a:cubicBezTo>
                    <a:pt x="621284" y="482219"/>
                    <a:pt x="482219" y="621284"/>
                    <a:pt x="310642" y="621284"/>
                  </a:cubicBezTo>
                  <a:cubicBezTo>
                    <a:pt x="139065" y="621284"/>
                    <a:pt x="0" y="482219"/>
                    <a:pt x="0" y="310642"/>
                  </a:cubicBezTo>
                  <a:close/>
                </a:path>
              </a:pathLst>
            </a:custGeom>
            <a:solidFill>
              <a:srgbClr val="224435"/>
            </a:solidFill>
            <a:ln w="12700">
              <a:solidFill>
                <a:srgbClr val="000000"/>
              </a:solidFill>
            </a:ln>
          </p:spPr>
          <p:txBody>
            <a:bodyPr/>
            <a:lstStyle/>
            <a:p>
              <a:endParaRPr lang="en-IN"/>
            </a:p>
          </p:txBody>
        </p:sp>
      </p:grpSp>
      <p:sp>
        <p:nvSpPr>
          <p:cNvPr id="36" name="TextBox 36"/>
          <p:cNvSpPr txBox="1"/>
          <p:nvPr/>
        </p:nvSpPr>
        <p:spPr>
          <a:xfrm>
            <a:off x="12479759" y="5542955"/>
            <a:ext cx="186332" cy="299591"/>
          </a:xfrm>
          <a:prstGeom prst="rect">
            <a:avLst/>
          </a:prstGeom>
        </p:spPr>
        <p:txBody>
          <a:bodyPr lIns="0" tIns="0" rIns="0" bIns="0" rtlCol="0" anchor="t">
            <a:spAutoFit/>
          </a:bodyPr>
          <a:lstStyle/>
          <a:p>
            <a:pPr algn="l">
              <a:lnSpc>
                <a:spcPts val="2312"/>
              </a:lnSpc>
            </a:pPr>
            <a:r>
              <a:rPr lang="en-US" sz="1437" b="1">
                <a:solidFill>
                  <a:srgbClr val="FFFFFF"/>
                </a:solidFill>
                <a:latin typeface="Arimo Bold"/>
                <a:ea typeface="Arimo Bold"/>
                <a:cs typeface="Arimo Bold"/>
                <a:sym typeface="Arimo Bold"/>
              </a:rPr>
              <a:t>3</a:t>
            </a:r>
          </a:p>
        </p:txBody>
      </p:sp>
      <p:sp>
        <p:nvSpPr>
          <p:cNvPr id="37" name="TextBox 37"/>
          <p:cNvSpPr txBox="1"/>
          <p:nvPr/>
        </p:nvSpPr>
        <p:spPr>
          <a:xfrm>
            <a:off x="7575947" y="6095256"/>
            <a:ext cx="1941910" cy="226537"/>
          </a:xfrm>
          <a:prstGeom prst="rect">
            <a:avLst/>
          </a:prstGeom>
        </p:spPr>
        <p:txBody>
          <a:bodyPr lIns="0" tIns="0" rIns="0" bIns="0" rtlCol="0" anchor="t">
            <a:spAutoFit/>
          </a:bodyPr>
          <a:lstStyle/>
          <a:p>
            <a:pPr algn="l">
              <a:lnSpc>
                <a:spcPts val="1874"/>
              </a:lnSpc>
            </a:pPr>
            <a:r>
              <a:rPr lang="en-US" sz="1500" b="1" dirty="0">
                <a:solidFill>
                  <a:schemeClr val="bg1"/>
                </a:solidFill>
                <a:latin typeface="Arimo Bold"/>
                <a:ea typeface="Arimo Bold"/>
                <a:cs typeface="Arimo Bold"/>
                <a:sym typeface="Arimo Bold"/>
              </a:rPr>
              <a:t>Spectrum Overlap</a:t>
            </a:r>
          </a:p>
        </p:txBody>
      </p:sp>
      <p:sp>
        <p:nvSpPr>
          <p:cNvPr id="38" name="TextBox 38"/>
          <p:cNvSpPr txBox="1"/>
          <p:nvPr/>
        </p:nvSpPr>
        <p:spPr>
          <a:xfrm>
            <a:off x="7575947" y="6402586"/>
            <a:ext cx="9994106" cy="472117"/>
          </a:xfrm>
          <a:prstGeom prst="rect">
            <a:avLst/>
          </a:prstGeom>
        </p:spPr>
        <p:txBody>
          <a:bodyPr lIns="0" tIns="0" rIns="0" bIns="0" rtlCol="0" anchor="t">
            <a:spAutoFit/>
          </a:bodyPr>
          <a:lstStyle/>
          <a:p>
            <a:pPr algn="l">
              <a:lnSpc>
                <a:spcPts val="1937"/>
              </a:lnSpc>
            </a:pPr>
            <a:r>
              <a:rPr lang="en-US" sz="1187" dirty="0">
                <a:solidFill>
                  <a:schemeClr val="bg1"/>
                </a:solidFill>
                <a:latin typeface="Overpass Light"/>
                <a:ea typeface="Overpass Light"/>
                <a:cs typeface="Overpass Light"/>
                <a:sym typeface="Overpass Light"/>
              </a:rPr>
              <a:t>Neighboring networks on the same or adjacent channels interfere with each other. The 2.4 GHz band only has 3 non-overlapping channels, making congestion common in dense areas</a:t>
            </a:r>
            <a:r>
              <a:rPr lang="en-US" sz="1187" dirty="0">
                <a:solidFill>
                  <a:srgbClr val="3B4E4E"/>
                </a:solidFill>
                <a:latin typeface="Overpass Light"/>
                <a:ea typeface="Overpass Light"/>
                <a:cs typeface="Overpass Light"/>
                <a:sym typeface="Overpass Light"/>
              </a:rPr>
              <a:t>.</a:t>
            </a:r>
          </a:p>
        </p:txBody>
      </p:sp>
      <p:grpSp>
        <p:nvGrpSpPr>
          <p:cNvPr id="39" name="Group 39"/>
          <p:cNvGrpSpPr/>
          <p:nvPr/>
        </p:nvGrpSpPr>
        <p:grpSpPr>
          <a:xfrm>
            <a:off x="7406883" y="7509783"/>
            <a:ext cx="10342661" cy="1395561"/>
            <a:chOff x="0" y="0"/>
            <a:chExt cx="13790215" cy="1860748"/>
          </a:xfrm>
          <a:solidFill>
            <a:schemeClr val="tx1">
              <a:lumMod val="50000"/>
              <a:lumOff val="50000"/>
            </a:schemeClr>
          </a:solidFill>
        </p:grpSpPr>
        <p:sp>
          <p:nvSpPr>
            <p:cNvPr id="40" name="Freeform 40"/>
            <p:cNvSpPr/>
            <p:nvPr/>
          </p:nvSpPr>
          <p:spPr>
            <a:xfrm>
              <a:off x="0" y="0"/>
              <a:ext cx="13790168" cy="1860804"/>
            </a:xfrm>
            <a:custGeom>
              <a:avLst/>
              <a:gdLst/>
              <a:ahLst/>
              <a:cxnLst/>
              <a:rect l="l" t="t" r="r" b="b"/>
              <a:pathLst>
                <a:path w="13790168" h="1860804">
                  <a:moveTo>
                    <a:pt x="0" y="121920"/>
                  </a:moveTo>
                  <a:cubicBezTo>
                    <a:pt x="0" y="54610"/>
                    <a:pt x="54610" y="0"/>
                    <a:pt x="121920" y="0"/>
                  </a:cubicBezTo>
                  <a:lnTo>
                    <a:pt x="13668248" y="0"/>
                  </a:lnTo>
                  <a:cubicBezTo>
                    <a:pt x="13735558" y="0"/>
                    <a:pt x="13790168" y="54610"/>
                    <a:pt x="13790168" y="121920"/>
                  </a:cubicBezTo>
                  <a:lnTo>
                    <a:pt x="13790168" y="1738884"/>
                  </a:lnTo>
                  <a:cubicBezTo>
                    <a:pt x="13790168" y="1806194"/>
                    <a:pt x="13735558" y="1860804"/>
                    <a:pt x="13668248" y="1860804"/>
                  </a:cubicBezTo>
                  <a:lnTo>
                    <a:pt x="121920" y="1860804"/>
                  </a:lnTo>
                  <a:cubicBezTo>
                    <a:pt x="54610" y="1860804"/>
                    <a:pt x="0" y="1806194"/>
                    <a:pt x="0" y="1738884"/>
                  </a:cubicBezTo>
                  <a:close/>
                </a:path>
              </a:pathLst>
            </a:custGeom>
            <a:grpFill/>
            <a:ln w="12700">
              <a:solidFill>
                <a:srgbClr val="000000"/>
              </a:solidFill>
            </a:ln>
          </p:spPr>
          <p:txBody>
            <a:bodyPr/>
            <a:lstStyle/>
            <a:p>
              <a:endParaRPr lang="en-IN"/>
            </a:p>
          </p:txBody>
        </p:sp>
      </p:grpSp>
      <p:grpSp>
        <p:nvGrpSpPr>
          <p:cNvPr id="41" name="Group 41"/>
          <p:cNvGrpSpPr/>
          <p:nvPr/>
        </p:nvGrpSpPr>
        <p:grpSpPr>
          <a:xfrm>
            <a:off x="7401669" y="7490669"/>
            <a:ext cx="10342661" cy="76200"/>
            <a:chOff x="0" y="0"/>
            <a:chExt cx="13790215" cy="101600"/>
          </a:xfrm>
        </p:grpSpPr>
        <p:sp>
          <p:nvSpPr>
            <p:cNvPr id="42" name="Freeform 42"/>
            <p:cNvSpPr/>
            <p:nvPr/>
          </p:nvSpPr>
          <p:spPr>
            <a:xfrm>
              <a:off x="0" y="0"/>
              <a:ext cx="13790168" cy="101600"/>
            </a:xfrm>
            <a:custGeom>
              <a:avLst/>
              <a:gdLst/>
              <a:ahLst/>
              <a:cxnLst/>
              <a:rect l="l" t="t" r="r" b="b"/>
              <a:pathLst>
                <a:path w="13790168" h="101600">
                  <a:moveTo>
                    <a:pt x="0" y="50800"/>
                  </a:moveTo>
                  <a:cubicBezTo>
                    <a:pt x="0" y="22733"/>
                    <a:pt x="22733" y="0"/>
                    <a:pt x="50800" y="0"/>
                  </a:cubicBezTo>
                  <a:lnTo>
                    <a:pt x="13739368" y="0"/>
                  </a:lnTo>
                  <a:cubicBezTo>
                    <a:pt x="13767434" y="0"/>
                    <a:pt x="13790168" y="22733"/>
                    <a:pt x="13790168" y="50800"/>
                  </a:cubicBezTo>
                  <a:cubicBezTo>
                    <a:pt x="13790168" y="78867"/>
                    <a:pt x="13767434" y="101600"/>
                    <a:pt x="13739368" y="101600"/>
                  </a:cubicBezTo>
                  <a:lnTo>
                    <a:pt x="50800" y="101600"/>
                  </a:lnTo>
                  <a:cubicBezTo>
                    <a:pt x="22733" y="101600"/>
                    <a:pt x="0" y="78867"/>
                    <a:pt x="0" y="50800"/>
                  </a:cubicBezTo>
                  <a:close/>
                </a:path>
              </a:pathLst>
            </a:custGeom>
            <a:solidFill>
              <a:srgbClr val="224435"/>
            </a:solidFill>
            <a:ln w="12700">
              <a:solidFill>
                <a:srgbClr val="000000"/>
              </a:solidFill>
            </a:ln>
          </p:spPr>
          <p:txBody>
            <a:bodyPr/>
            <a:lstStyle/>
            <a:p>
              <a:endParaRPr lang="en-IN"/>
            </a:p>
          </p:txBody>
        </p:sp>
      </p:grpSp>
      <p:grpSp>
        <p:nvGrpSpPr>
          <p:cNvPr id="43" name="Group 43"/>
          <p:cNvGrpSpPr/>
          <p:nvPr/>
        </p:nvGrpSpPr>
        <p:grpSpPr>
          <a:xfrm>
            <a:off x="12340010" y="7276802"/>
            <a:ext cx="465981" cy="465981"/>
            <a:chOff x="0" y="0"/>
            <a:chExt cx="621308" cy="621308"/>
          </a:xfrm>
        </p:grpSpPr>
        <p:sp>
          <p:nvSpPr>
            <p:cNvPr id="44" name="Freeform 44"/>
            <p:cNvSpPr/>
            <p:nvPr/>
          </p:nvSpPr>
          <p:spPr>
            <a:xfrm>
              <a:off x="0" y="0"/>
              <a:ext cx="621284" cy="621284"/>
            </a:xfrm>
            <a:custGeom>
              <a:avLst/>
              <a:gdLst/>
              <a:ahLst/>
              <a:cxnLst/>
              <a:rect l="l" t="t" r="r" b="b"/>
              <a:pathLst>
                <a:path w="621284" h="621284">
                  <a:moveTo>
                    <a:pt x="0" y="310642"/>
                  </a:moveTo>
                  <a:cubicBezTo>
                    <a:pt x="0" y="139065"/>
                    <a:pt x="139065" y="0"/>
                    <a:pt x="310642" y="0"/>
                  </a:cubicBezTo>
                  <a:cubicBezTo>
                    <a:pt x="482219" y="0"/>
                    <a:pt x="621284" y="139065"/>
                    <a:pt x="621284" y="310642"/>
                  </a:cubicBezTo>
                  <a:cubicBezTo>
                    <a:pt x="621284" y="482219"/>
                    <a:pt x="482219" y="621284"/>
                    <a:pt x="310642" y="621284"/>
                  </a:cubicBezTo>
                  <a:cubicBezTo>
                    <a:pt x="139065" y="621284"/>
                    <a:pt x="0" y="482219"/>
                    <a:pt x="0" y="310642"/>
                  </a:cubicBezTo>
                  <a:close/>
                </a:path>
              </a:pathLst>
            </a:custGeom>
            <a:solidFill>
              <a:srgbClr val="224435"/>
            </a:solidFill>
            <a:ln w="12700">
              <a:solidFill>
                <a:srgbClr val="000000"/>
              </a:solidFill>
            </a:ln>
          </p:spPr>
          <p:txBody>
            <a:bodyPr/>
            <a:lstStyle/>
            <a:p>
              <a:endParaRPr lang="en-IN"/>
            </a:p>
          </p:txBody>
        </p:sp>
      </p:grpSp>
      <p:sp>
        <p:nvSpPr>
          <p:cNvPr id="45" name="TextBox 45"/>
          <p:cNvSpPr txBox="1"/>
          <p:nvPr/>
        </p:nvSpPr>
        <p:spPr>
          <a:xfrm>
            <a:off x="12479759" y="7326660"/>
            <a:ext cx="186332" cy="299591"/>
          </a:xfrm>
          <a:prstGeom prst="rect">
            <a:avLst/>
          </a:prstGeom>
        </p:spPr>
        <p:txBody>
          <a:bodyPr lIns="0" tIns="0" rIns="0" bIns="0" rtlCol="0" anchor="t">
            <a:spAutoFit/>
          </a:bodyPr>
          <a:lstStyle/>
          <a:p>
            <a:pPr algn="l">
              <a:lnSpc>
                <a:spcPts val="2312"/>
              </a:lnSpc>
            </a:pPr>
            <a:r>
              <a:rPr lang="en-US" sz="1437" b="1">
                <a:solidFill>
                  <a:srgbClr val="FFFFFF"/>
                </a:solidFill>
                <a:latin typeface="Arimo Bold"/>
                <a:ea typeface="Arimo Bold"/>
                <a:cs typeface="Arimo Bold"/>
                <a:sym typeface="Arimo Bold"/>
              </a:rPr>
              <a:t>4</a:t>
            </a:r>
          </a:p>
        </p:txBody>
      </p:sp>
      <p:sp>
        <p:nvSpPr>
          <p:cNvPr id="46" name="TextBox 46"/>
          <p:cNvSpPr txBox="1"/>
          <p:nvPr/>
        </p:nvSpPr>
        <p:spPr>
          <a:xfrm>
            <a:off x="7575947" y="7878961"/>
            <a:ext cx="2825502" cy="226537"/>
          </a:xfrm>
          <a:prstGeom prst="rect">
            <a:avLst/>
          </a:prstGeom>
        </p:spPr>
        <p:txBody>
          <a:bodyPr lIns="0" tIns="0" rIns="0" bIns="0" rtlCol="0" anchor="t">
            <a:spAutoFit/>
          </a:bodyPr>
          <a:lstStyle/>
          <a:p>
            <a:pPr algn="l">
              <a:lnSpc>
                <a:spcPts val="1874"/>
              </a:lnSpc>
            </a:pPr>
            <a:r>
              <a:rPr lang="en-US" sz="1500" b="1" dirty="0">
                <a:solidFill>
                  <a:schemeClr val="bg1"/>
                </a:solidFill>
                <a:latin typeface="Arimo Bold"/>
                <a:ea typeface="Arimo Bold"/>
                <a:cs typeface="Arimo Bold"/>
                <a:sym typeface="Arimo Bold"/>
              </a:rPr>
              <a:t>Accidental Signal Flooding</a:t>
            </a:r>
          </a:p>
        </p:txBody>
      </p:sp>
      <p:sp>
        <p:nvSpPr>
          <p:cNvPr id="47" name="TextBox 47"/>
          <p:cNvSpPr txBox="1"/>
          <p:nvPr/>
        </p:nvSpPr>
        <p:spPr>
          <a:xfrm>
            <a:off x="7575947" y="8186291"/>
            <a:ext cx="9994106" cy="472117"/>
          </a:xfrm>
          <a:prstGeom prst="rect">
            <a:avLst/>
          </a:prstGeom>
        </p:spPr>
        <p:txBody>
          <a:bodyPr lIns="0" tIns="0" rIns="0" bIns="0" rtlCol="0" anchor="t">
            <a:spAutoFit/>
          </a:bodyPr>
          <a:lstStyle/>
          <a:p>
            <a:pPr algn="l">
              <a:lnSpc>
                <a:spcPts val="1937"/>
              </a:lnSpc>
            </a:pPr>
            <a:r>
              <a:rPr lang="en-US" sz="1187" dirty="0">
                <a:solidFill>
                  <a:schemeClr val="bg1"/>
                </a:solidFill>
                <a:latin typeface="Overpass Light"/>
                <a:ea typeface="Overpass Light"/>
                <a:cs typeface="Overpass Light"/>
                <a:sym typeface="Overpass Light"/>
              </a:rPr>
              <a:t>Misconfigured devices or malfunctioning equipment can unintentionally broadcast excessive traffic, degrading network performance for everyone nearby.</a:t>
            </a:r>
          </a:p>
        </p:txBody>
      </p:sp>
      <p:grpSp>
        <p:nvGrpSpPr>
          <p:cNvPr id="48" name="Group 48"/>
          <p:cNvGrpSpPr/>
          <p:nvPr/>
        </p:nvGrpSpPr>
        <p:grpSpPr>
          <a:xfrm>
            <a:off x="7401669" y="9080004"/>
            <a:ext cx="10342661" cy="659755"/>
            <a:chOff x="0" y="0"/>
            <a:chExt cx="13790215" cy="879673"/>
          </a:xfrm>
          <a:solidFill>
            <a:schemeClr val="tx1">
              <a:lumMod val="50000"/>
              <a:lumOff val="50000"/>
            </a:schemeClr>
          </a:solidFill>
        </p:grpSpPr>
        <p:sp>
          <p:nvSpPr>
            <p:cNvPr id="49" name="Freeform 49"/>
            <p:cNvSpPr/>
            <p:nvPr/>
          </p:nvSpPr>
          <p:spPr>
            <a:xfrm>
              <a:off x="0" y="0"/>
              <a:ext cx="13790168" cy="879729"/>
            </a:xfrm>
            <a:custGeom>
              <a:avLst/>
              <a:gdLst/>
              <a:ahLst/>
              <a:cxnLst/>
              <a:rect l="l" t="t" r="r" b="b"/>
              <a:pathLst>
                <a:path w="13790168" h="879729">
                  <a:moveTo>
                    <a:pt x="0" y="86995"/>
                  </a:moveTo>
                  <a:cubicBezTo>
                    <a:pt x="0" y="38989"/>
                    <a:pt x="38989" y="0"/>
                    <a:pt x="86995" y="0"/>
                  </a:cubicBezTo>
                  <a:lnTo>
                    <a:pt x="13703173" y="0"/>
                  </a:lnTo>
                  <a:cubicBezTo>
                    <a:pt x="13751179" y="0"/>
                    <a:pt x="13790168" y="38989"/>
                    <a:pt x="13790168" y="86995"/>
                  </a:cubicBezTo>
                  <a:lnTo>
                    <a:pt x="13790168" y="792734"/>
                  </a:lnTo>
                  <a:cubicBezTo>
                    <a:pt x="13790168" y="840740"/>
                    <a:pt x="13751179" y="879729"/>
                    <a:pt x="13703173" y="879729"/>
                  </a:cubicBezTo>
                  <a:lnTo>
                    <a:pt x="86995" y="879729"/>
                  </a:lnTo>
                  <a:cubicBezTo>
                    <a:pt x="38989" y="879729"/>
                    <a:pt x="0" y="840740"/>
                    <a:pt x="0" y="792734"/>
                  </a:cubicBezTo>
                  <a:close/>
                </a:path>
              </a:pathLst>
            </a:custGeom>
            <a:grpFill/>
            <a:ln w="12700">
              <a:solidFill>
                <a:srgbClr val="000000"/>
              </a:solidFill>
            </a:ln>
          </p:spPr>
          <p:txBody>
            <a:bodyPr/>
            <a:lstStyle/>
            <a:p>
              <a:endParaRPr lang="en-IN"/>
            </a:p>
          </p:txBody>
        </p:sp>
      </p:grpSp>
      <p:grpSp>
        <p:nvGrpSpPr>
          <p:cNvPr id="50" name="Group 50"/>
          <p:cNvGrpSpPr>
            <a:grpSpLocks noChangeAspect="1"/>
          </p:cNvGrpSpPr>
          <p:nvPr/>
        </p:nvGrpSpPr>
        <p:grpSpPr>
          <a:xfrm>
            <a:off x="7556897" y="9299972"/>
            <a:ext cx="194072" cy="155227"/>
            <a:chOff x="0" y="0"/>
            <a:chExt cx="258763" cy="206970"/>
          </a:xfrm>
        </p:grpSpPr>
        <p:sp>
          <p:nvSpPr>
            <p:cNvPr id="51" name="Freeform 51" descr="preencoded.png"/>
            <p:cNvSpPr/>
            <p:nvPr/>
          </p:nvSpPr>
          <p:spPr>
            <a:xfrm>
              <a:off x="0" y="0"/>
              <a:ext cx="258826" cy="207010"/>
            </a:xfrm>
            <a:custGeom>
              <a:avLst/>
              <a:gdLst/>
              <a:ahLst/>
              <a:cxnLst/>
              <a:rect l="l" t="t" r="r" b="b"/>
              <a:pathLst>
                <a:path w="258826" h="207010">
                  <a:moveTo>
                    <a:pt x="0" y="0"/>
                  </a:moveTo>
                  <a:lnTo>
                    <a:pt x="258826" y="0"/>
                  </a:lnTo>
                  <a:lnTo>
                    <a:pt x="258826" y="207010"/>
                  </a:lnTo>
                  <a:lnTo>
                    <a:pt x="0" y="207010"/>
                  </a:lnTo>
                  <a:lnTo>
                    <a:pt x="0" y="0"/>
                  </a:lnTo>
                  <a:close/>
                </a:path>
              </a:pathLst>
            </a:custGeom>
            <a:blipFill>
              <a:blip r:embed="rId3"/>
              <a:stretch>
                <a:fillRect t="-9" r="24" b="9"/>
              </a:stretch>
            </a:blipFill>
          </p:spPr>
          <p:txBody>
            <a:bodyPr/>
            <a:lstStyle/>
            <a:p>
              <a:endParaRPr lang="en-IN"/>
            </a:p>
          </p:txBody>
        </p:sp>
      </p:grpSp>
      <p:sp>
        <p:nvSpPr>
          <p:cNvPr id="52" name="TextBox 52"/>
          <p:cNvSpPr txBox="1"/>
          <p:nvPr/>
        </p:nvSpPr>
        <p:spPr>
          <a:xfrm>
            <a:off x="7906196" y="9226303"/>
            <a:ext cx="9682906" cy="228460"/>
          </a:xfrm>
          <a:prstGeom prst="rect">
            <a:avLst/>
          </a:prstGeom>
        </p:spPr>
        <p:txBody>
          <a:bodyPr lIns="0" tIns="0" rIns="0" bIns="0" rtlCol="0" anchor="t">
            <a:spAutoFit/>
          </a:bodyPr>
          <a:lstStyle/>
          <a:p>
            <a:pPr algn="l">
              <a:lnSpc>
                <a:spcPts val="1937"/>
              </a:lnSpc>
            </a:pPr>
            <a:r>
              <a:rPr lang="en-US" sz="1187" dirty="0">
                <a:solidFill>
                  <a:schemeClr val="bg1"/>
                </a:solidFill>
                <a:latin typeface="Overpass Light"/>
                <a:ea typeface="Overpass Light"/>
                <a:cs typeface="Overpass Light"/>
                <a:sym typeface="Overpass Light"/>
              </a:rPr>
              <a:t>All examples above represent legal, naturally occurring interference—not intentional jamming or malicious attacks.</a:t>
            </a:r>
          </a:p>
        </p:txBody>
      </p:sp>
      <p:pic>
        <p:nvPicPr>
          <p:cNvPr id="54" name="Picture 53">
            <a:extLst>
              <a:ext uri="{FF2B5EF4-FFF2-40B4-BE49-F238E27FC236}">
                <a16:creationId xmlns:a16="http://schemas.microsoft.com/office/drawing/2014/main" id="{936CF960-2697-08F0-982C-98C8AEEC4F4F}"/>
              </a:ext>
            </a:extLst>
          </p:cNvPr>
          <p:cNvPicPr>
            <a:picLocks noChangeAspect="1"/>
          </p:cNvPicPr>
          <p:nvPr/>
        </p:nvPicPr>
        <p:blipFill>
          <a:blip r:embed="rId4">
            <a:extLst>
              <a:ext uri="{28A0092B-C50C-407E-A947-70E740481C1C}">
                <a14:useLocalDpi xmlns:a14="http://schemas.microsoft.com/office/drawing/2010/main" val="0"/>
              </a:ext>
            </a:extLst>
          </a:blip>
          <a:srcRect l="17229" r="19619"/>
          <a:stretch>
            <a:fillRect/>
          </a:stretch>
        </p:blipFill>
        <p:spPr>
          <a:xfrm>
            <a:off x="0" y="2658877"/>
            <a:ext cx="7261787" cy="44627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a:ln w="12700">
              <a:solidFill>
                <a:srgbClr val="000000"/>
              </a:solidFill>
            </a:ln>
          </p:spPr>
          <p:txBody>
            <a:bodyPr/>
            <a:lstStyle/>
            <a:p>
              <a:endParaRPr lang="en-IN"/>
            </a:p>
          </p:txBody>
        </p:sp>
      </p:grpSp>
      <p:grpSp>
        <p:nvGrpSpPr>
          <p:cNvPr id="4" name="Group 4"/>
          <p:cNvGrpSpPr/>
          <p:nvPr/>
        </p:nvGrpSpPr>
        <p:grpSpPr>
          <a:xfrm>
            <a:off x="0" y="0"/>
            <a:ext cx="18288000" cy="10287000"/>
            <a:chOff x="0" y="0"/>
            <a:chExt cx="24384000" cy="13716000"/>
          </a:xfrm>
          <a:solidFill>
            <a:schemeClr val="tx1"/>
          </a:solidFill>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a:ln w="12700">
              <a:solidFill>
                <a:srgbClr val="000000"/>
              </a:solidFill>
            </a:ln>
          </p:spPr>
          <p:txBody>
            <a:bodyPr/>
            <a:lstStyle/>
            <a:p>
              <a:endParaRPr lang="en-IN"/>
            </a:p>
          </p:txBody>
        </p:sp>
      </p:grpSp>
      <p:sp>
        <p:nvSpPr>
          <p:cNvPr id="6" name="TextBox 6"/>
          <p:cNvSpPr txBox="1"/>
          <p:nvPr/>
        </p:nvSpPr>
        <p:spPr>
          <a:xfrm>
            <a:off x="967234" y="712291"/>
            <a:ext cx="13167122" cy="803105"/>
          </a:xfrm>
          <a:prstGeom prst="rect">
            <a:avLst/>
          </a:prstGeom>
        </p:spPr>
        <p:txBody>
          <a:bodyPr lIns="0" tIns="0" rIns="0" bIns="0" rtlCol="0" anchor="t">
            <a:spAutoFit/>
          </a:bodyPr>
          <a:lstStyle/>
          <a:p>
            <a:pPr algn="l">
              <a:lnSpc>
                <a:spcPts val="6749"/>
              </a:lnSpc>
            </a:pPr>
            <a:r>
              <a:rPr lang="en-US" sz="5437" b="1" dirty="0">
                <a:solidFill>
                  <a:schemeClr val="bg1"/>
                </a:solidFill>
                <a:latin typeface="Arimo Bold"/>
                <a:ea typeface="Arimo Bold"/>
                <a:cs typeface="Arimo Bold"/>
                <a:sym typeface="Arimo Bold"/>
              </a:rPr>
              <a:t>Unauthorized Attacks:-</a:t>
            </a:r>
          </a:p>
        </p:txBody>
      </p:sp>
      <p:sp>
        <p:nvSpPr>
          <p:cNvPr id="7" name="TextBox 7"/>
          <p:cNvSpPr txBox="1"/>
          <p:nvPr/>
        </p:nvSpPr>
        <p:spPr>
          <a:xfrm>
            <a:off x="1381720" y="2401192"/>
            <a:ext cx="15939046" cy="998636"/>
          </a:xfrm>
          <a:prstGeom prst="rect">
            <a:avLst/>
          </a:prstGeom>
        </p:spPr>
        <p:txBody>
          <a:bodyPr lIns="0" tIns="0" rIns="0" bIns="0" rtlCol="0" anchor="t">
            <a:spAutoFit/>
          </a:bodyPr>
          <a:lstStyle/>
          <a:p>
            <a:pPr algn="l">
              <a:lnSpc>
                <a:spcPts val="3437"/>
              </a:lnSpc>
            </a:pPr>
            <a:r>
              <a:rPr lang="en-US" sz="2125">
                <a:solidFill>
                  <a:srgbClr val="000000"/>
                </a:solidFill>
                <a:latin typeface="Overpass Light"/>
                <a:ea typeface="Overpass Light"/>
                <a:cs typeface="Overpass Light"/>
                <a:sym typeface="Overpass Light"/>
              </a:rPr>
              <a:t>⚠️</a:t>
            </a:r>
            <a:r>
              <a:rPr lang="en-US" sz="2125">
                <a:solidFill>
                  <a:srgbClr val="3B4E4E"/>
                </a:solidFill>
                <a:latin typeface="Overpass Light"/>
                <a:ea typeface="Overpass Light"/>
                <a:cs typeface="Overpass Light"/>
                <a:sym typeface="Overpass Light"/>
              </a:rPr>
              <a:t> The following information is presented for </a:t>
            </a:r>
            <a:r>
              <a:rPr lang="en-US" sz="2125" b="1">
                <a:solidFill>
                  <a:srgbClr val="3B4E4E"/>
                </a:solidFill>
                <a:latin typeface="Overpass Bold"/>
                <a:ea typeface="Overpass Bold"/>
                <a:cs typeface="Overpass Bold"/>
                <a:sym typeface="Overpass Bold"/>
              </a:rPr>
              <a:t>educational awareness only</a:t>
            </a:r>
            <a:r>
              <a:rPr lang="en-US" sz="2125">
                <a:solidFill>
                  <a:srgbClr val="3B4E4E"/>
                </a:solidFill>
                <a:latin typeface="Overpass Light"/>
                <a:ea typeface="Overpass Light"/>
                <a:cs typeface="Overpass Light"/>
                <a:sym typeface="Overpass Light"/>
              </a:rPr>
              <a:t>. Implementing these techniques without authorization is illegal and unethical.</a:t>
            </a:r>
          </a:p>
        </p:txBody>
      </p:sp>
      <p:grpSp>
        <p:nvGrpSpPr>
          <p:cNvPr id="8" name="Group 8"/>
          <p:cNvGrpSpPr/>
          <p:nvPr/>
        </p:nvGrpSpPr>
        <p:grpSpPr>
          <a:xfrm>
            <a:off x="967234" y="2176016"/>
            <a:ext cx="38100" cy="1534716"/>
            <a:chOff x="0" y="0"/>
            <a:chExt cx="50800" cy="2046288"/>
          </a:xfrm>
        </p:grpSpPr>
        <p:sp>
          <p:nvSpPr>
            <p:cNvPr id="9" name="Freeform 9"/>
            <p:cNvSpPr/>
            <p:nvPr/>
          </p:nvSpPr>
          <p:spPr>
            <a:xfrm>
              <a:off x="0" y="0"/>
              <a:ext cx="50800" cy="2046351"/>
            </a:xfrm>
            <a:custGeom>
              <a:avLst/>
              <a:gdLst/>
              <a:ahLst/>
              <a:cxnLst/>
              <a:rect l="l" t="t" r="r" b="b"/>
              <a:pathLst>
                <a:path w="50800" h="2046351">
                  <a:moveTo>
                    <a:pt x="0" y="0"/>
                  </a:moveTo>
                  <a:lnTo>
                    <a:pt x="50800" y="0"/>
                  </a:lnTo>
                  <a:lnTo>
                    <a:pt x="50800" y="2046351"/>
                  </a:lnTo>
                  <a:lnTo>
                    <a:pt x="0" y="2046351"/>
                  </a:lnTo>
                  <a:close/>
                </a:path>
              </a:pathLst>
            </a:custGeom>
            <a:solidFill>
              <a:srgbClr val="224435"/>
            </a:solidFill>
            <a:ln w="12700">
              <a:solidFill>
                <a:srgbClr val="000000"/>
              </a:solidFill>
            </a:ln>
          </p:spPr>
          <p:txBody>
            <a:bodyPr/>
            <a:lstStyle/>
            <a:p>
              <a:endParaRPr lang="en-IN"/>
            </a:p>
          </p:txBody>
        </p:sp>
      </p:grpSp>
      <p:grpSp>
        <p:nvGrpSpPr>
          <p:cNvPr id="10" name="Group 10"/>
          <p:cNvGrpSpPr/>
          <p:nvPr/>
        </p:nvGrpSpPr>
        <p:grpSpPr>
          <a:xfrm>
            <a:off x="948184" y="4002584"/>
            <a:ext cx="5305127" cy="3906888"/>
            <a:chOff x="0" y="0"/>
            <a:chExt cx="7073503" cy="5209183"/>
          </a:xfrm>
          <a:solidFill>
            <a:schemeClr val="tx1">
              <a:lumMod val="50000"/>
              <a:lumOff val="50000"/>
            </a:schemeClr>
          </a:solidFill>
        </p:grpSpPr>
        <p:sp>
          <p:nvSpPr>
            <p:cNvPr id="11" name="Freeform 11"/>
            <p:cNvSpPr/>
            <p:nvPr/>
          </p:nvSpPr>
          <p:spPr>
            <a:xfrm>
              <a:off x="25400" y="25400"/>
              <a:ext cx="7022719" cy="5158359"/>
            </a:xfrm>
            <a:custGeom>
              <a:avLst/>
              <a:gdLst/>
              <a:ahLst/>
              <a:cxnLst/>
              <a:rect l="l" t="t" r="r" b="b"/>
              <a:pathLst>
                <a:path w="7022719" h="5158359">
                  <a:moveTo>
                    <a:pt x="0" y="243840"/>
                  </a:moveTo>
                  <a:cubicBezTo>
                    <a:pt x="0" y="109220"/>
                    <a:pt x="109474" y="0"/>
                    <a:pt x="244475" y="0"/>
                  </a:cubicBezTo>
                  <a:lnTo>
                    <a:pt x="6778244" y="0"/>
                  </a:lnTo>
                  <a:cubicBezTo>
                    <a:pt x="6913245" y="0"/>
                    <a:pt x="7022719" y="109220"/>
                    <a:pt x="7022719" y="243840"/>
                  </a:cubicBezTo>
                  <a:lnTo>
                    <a:pt x="7022719" y="4914519"/>
                  </a:lnTo>
                  <a:cubicBezTo>
                    <a:pt x="7022719" y="5049139"/>
                    <a:pt x="6913245" y="5158359"/>
                    <a:pt x="6778244" y="5158359"/>
                  </a:cubicBezTo>
                  <a:lnTo>
                    <a:pt x="244475" y="5158359"/>
                  </a:lnTo>
                  <a:cubicBezTo>
                    <a:pt x="109474" y="5158359"/>
                    <a:pt x="0" y="5049139"/>
                    <a:pt x="0" y="4914519"/>
                  </a:cubicBezTo>
                  <a:close/>
                </a:path>
              </a:pathLst>
            </a:custGeom>
            <a:grpFill/>
            <a:ln w="12700">
              <a:solidFill>
                <a:srgbClr val="000000"/>
              </a:solidFill>
            </a:ln>
          </p:spPr>
          <p:txBody>
            <a:bodyPr/>
            <a:lstStyle/>
            <a:p>
              <a:endParaRPr lang="en-IN" dirty="0"/>
            </a:p>
          </p:txBody>
        </p:sp>
        <p:sp>
          <p:nvSpPr>
            <p:cNvPr id="12" name="Freeform 12"/>
            <p:cNvSpPr/>
            <p:nvPr/>
          </p:nvSpPr>
          <p:spPr>
            <a:xfrm>
              <a:off x="0" y="0"/>
              <a:ext cx="7073519" cy="5209159"/>
            </a:xfrm>
            <a:custGeom>
              <a:avLst/>
              <a:gdLst/>
              <a:ahLst/>
              <a:cxnLst/>
              <a:rect l="l" t="t" r="r" b="b"/>
              <a:pathLst>
                <a:path w="7073519" h="5209159">
                  <a:moveTo>
                    <a:pt x="0" y="269240"/>
                  </a:moveTo>
                  <a:cubicBezTo>
                    <a:pt x="0" y="120523"/>
                    <a:pt x="120904" y="0"/>
                    <a:pt x="269875" y="0"/>
                  </a:cubicBezTo>
                  <a:lnTo>
                    <a:pt x="6803644" y="0"/>
                  </a:lnTo>
                  <a:lnTo>
                    <a:pt x="6803644" y="25400"/>
                  </a:lnTo>
                  <a:lnTo>
                    <a:pt x="6803644" y="0"/>
                  </a:lnTo>
                  <a:cubicBezTo>
                    <a:pt x="6952614" y="0"/>
                    <a:pt x="7073519" y="120523"/>
                    <a:pt x="7073519" y="269240"/>
                  </a:cubicBezTo>
                  <a:lnTo>
                    <a:pt x="7048119" y="269240"/>
                  </a:lnTo>
                  <a:lnTo>
                    <a:pt x="7073519" y="269240"/>
                  </a:lnTo>
                  <a:lnTo>
                    <a:pt x="7073519" y="4939919"/>
                  </a:lnTo>
                  <a:lnTo>
                    <a:pt x="7048119" y="4939919"/>
                  </a:lnTo>
                  <a:lnTo>
                    <a:pt x="7073519" y="4939919"/>
                  </a:lnTo>
                  <a:cubicBezTo>
                    <a:pt x="7073519" y="5088636"/>
                    <a:pt x="6952614" y="5209159"/>
                    <a:pt x="6803644" y="5209159"/>
                  </a:cubicBezTo>
                  <a:lnTo>
                    <a:pt x="6803644" y="5183759"/>
                  </a:lnTo>
                  <a:lnTo>
                    <a:pt x="6803644" y="5209159"/>
                  </a:lnTo>
                  <a:lnTo>
                    <a:pt x="269875" y="5209159"/>
                  </a:lnTo>
                  <a:lnTo>
                    <a:pt x="269875" y="5183759"/>
                  </a:lnTo>
                  <a:lnTo>
                    <a:pt x="269875" y="5209159"/>
                  </a:lnTo>
                  <a:cubicBezTo>
                    <a:pt x="120904" y="5209159"/>
                    <a:pt x="0" y="5088763"/>
                    <a:pt x="0" y="4939919"/>
                  </a:cubicBezTo>
                  <a:lnTo>
                    <a:pt x="0" y="269240"/>
                  </a:lnTo>
                  <a:lnTo>
                    <a:pt x="25400" y="269240"/>
                  </a:lnTo>
                  <a:lnTo>
                    <a:pt x="0" y="269240"/>
                  </a:lnTo>
                  <a:moveTo>
                    <a:pt x="50800" y="269240"/>
                  </a:moveTo>
                  <a:lnTo>
                    <a:pt x="50800" y="4939919"/>
                  </a:lnTo>
                  <a:lnTo>
                    <a:pt x="25400" y="4939919"/>
                  </a:lnTo>
                  <a:lnTo>
                    <a:pt x="50800" y="4939919"/>
                  </a:lnTo>
                  <a:cubicBezTo>
                    <a:pt x="50800" y="5060442"/>
                    <a:pt x="148844" y="5158359"/>
                    <a:pt x="269875" y="5158359"/>
                  </a:cubicBezTo>
                  <a:lnTo>
                    <a:pt x="6803644" y="5158359"/>
                  </a:lnTo>
                  <a:cubicBezTo>
                    <a:pt x="6924675" y="5158359"/>
                    <a:pt x="7022719" y="5060442"/>
                    <a:pt x="7022719" y="4939919"/>
                  </a:cubicBezTo>
                  <a:lnTo>
                    <a:pt x="7022719" y="269240"/>
                  </a:lnTo>
                  <a:cubicBezTo>
                    <a:pt x="7022719" y="148717"/>
                    <a:pt x="6924675" y="50800"/>
                    <a:pt x="6803644" y="50800"/>
                  </a:cubicBezTo>
                  <a:lnTo>
                    <a:pt x="269875" y="50800"/>
                  </a:lnTo>
                  <a:lnTo>
                    <a:pt x="269875" y="25400"/>
                  </a:lnTo>
                  <a:lnTo>
                    <a:pt x="269875" y="50800"/>
                  </a:lnTo>
                  <a:cubicBezTo>
                    <a:pt x="148844" y="50800"/>
                    <a:pt x="50800" y="148717"/>
                    <a:pt x="50800" y="269240"/>
                  </a:cubicBezTo>
                  <a:close/>
                </a:path>
              </a:pathLst>
            </a:custGeom>
            <a:grpFill/>
            <a:ln w="12700">
              <a:solidFill>
                <a:srgbClr val="000000"/>
              </a:solidFill>
            </a:ln>
          </p:spPr>
          <p:txBody>
            <a:bodyPr/>
            <a:lstStyle/>
            <a:p>
              <a:endParaRPr lang="en-IN"/>
            </a:p>
          </p:txBody>
        </p:sp>
      </p:grpSp>
      <p:grpSp>
        <p:nvGrpSpPr>
          <p:cNvPr id="13" name="Group 13"/>
          <p:cNvGrpSpPr/>
          <p:nvPr/>
        </p:nvGrpSpPr>
        <p:grpSpPr>
          <a:xfrm>
            <a:off x="929134" y="4021634"/>
            <a:ext cx="152400" cy="3868788"/>
            <a:chOff x="0" y="0"/>
            <a:chExt cx="203200" cy="5158383"/>
          </a:xfrm>
        </p:grpSpPr>
        <p:sp>
          <p:nvSpPr>
            <p:cNvPr id="14" name="Freeform 14"/>
            <p:cNvSpPr/>
            <p:nvPr/>
          </p:nvSpPr>
          <p:spPr>
            <a:xfrm>
              <a:off x="0" y="0"/>
              <a:ext cx="203200" cy="5158359"/>
            </a:xfrm>
            <a:custGeom>
              <a:avLst/>
              <a:gdLst/>
              <a:ahLst/>
              <a:cxnLst/>
              <a:rect l="l" t="t" r="r" b="b"/>
              <a:pathLst>
                <a:path w="203200" h="5158359">
                  <a:moveTo>
                    <a:pt x="0" y="101600"/>
                  </a:moveTo>
                  <a:cubicBezTo>
                    <a:pt x="0" y="45466"/>
                    <a:pt x="45466" y="0"/>
                    <a:pt x="101600" y="0"/>
                  </a:cubicBezTo>
                  <a:cubicBezTo>
                    <a:pt x="157734" y="0"/>
                    <a:pt x="203200" y="45466"/>
                    <a:pt x="203200" y="101600"/>
                  </a:cubicBezTo>
                  <a:lnTo>
                    <a:pt x="203200" y="5056759"/>
                  </a:lnTo>
                  <a:cubicBezTo>
                    <a:pt x="203200" y="5112893"/>
                    <a:pt x="157734" y="5158359"/>
                    <a:pt x="101600" y="5158359"/>
                  </a:cubicBezTo>
                  <a:cubicBezTo>
                    <a:pt x="45466" y="5158359"/>
                    <a:pt x="0" y="5112893"/>
                    <a:pt x="0" y="5056759"/>
                  </a:cubicBezTo>
                  <a:close/>
                </a:path>
              </a:pathLst>
            </a:custGeom>
            <a:solidFill>
              <a:srgbClr val="224435"/>
            </a:solidFill>
            <a:ln w="12700">
              <a:solidFill>
                <a:srgbClr val="000000"/>
              </a:solidFill>
            </a:ln>
          </p:spPr>
          <p:txBody>
            <a:bodyPr/>
            <a:lstStyle/>
            <a:p>
              <a:endParaRPr lang="en-IN"/>
            </a:p>
          </p:txBody>
        </p:sp>
      </p:grpSp>
      <p:sp>
        <p:nvSpPr>
          <p:cNvPr id="15" name="TextBox 15"/>
          <p:cNvSpPr txBox="1"/>
          <p:nvPr/>
        </p:nvSpPr>
        <p:spPr>
          <a:xfrm>
            <a:off x="1395859" y="4307384"/>
            <a:ext cx="3454599" cy="405432"/>
          </a:xfrm>
          <a:prstGeom prst="rect">
            <a:avLst/>
          </a:prstGeom>
        </p:spPr>
        <p:txBody>
          <a:bodyPr lIns="0" tIns="0" rIns="0" bIns="0" rtlCol="0" anchor="t">
            <a:spAutoFit/>
          </a:bodyPr>
          <a:lstStyle/>
          <a:p>
            <a:pPr algn="l">
              <a:lnSpc>
                <a:spcPts val="3374"/>
              </a:lnSpc>
            </a:pPr>
            <a:r>
              <a:rPr lang="en-US" sz="2687" b="1" dirty="0">
                <a:latin typeface="Arimo Bold"/>
                <a:ea typeface="Arimo Bold"/>
                <a:cs typeface="Arimo Bold"/>
                <a:sym typeface="Arimo Bold"/>
              </a:rPr>
              <a:t>Packet Injection</a:t>
            </a:r>
          </a:p>
        </p:txBody>
      </p:sp>
      <p:sp>
        <p:nvSpPr>
          <p:cNvPr id="16" name="TextBox 16"/>
          <p:cNvSpPr txBox="1"/>
          <p:nvPr/>
        </p:nvSpPr>
        <p:spPr>
          <a:xfrm>
            <a:off x="1395859" y="4847779"/>
            <a:ext cx="4524078" cy="2152833"/>
          </a:xfrm>
          <a:prstGeom prst="rect">
            <a:avLst/>
          </a:prstGeom>
        </p:spPr>
        <p:txBody>
          <a:bodyPr lIns="0" tIns="0" rIns="0" bIns="0" rtlCol="0" anchor="t">
            <a:spAutoFit/>
          </a:bodyPr>
          <a:lstStyle/>
          <a:p>
            <a:pPr algn="l">
              <a:lnSpc>
                <a:spcPts val="3437"/>
              </a:lnSpc>
            </a:pPr>
            <a:r>
              <a:rPr lang="en-US" sz="2125" dirty="0">
                <a:latin typeface="Overpass Light"/>
                <a:ea typeface="Overpass Light"/>
                <a:cs typeface="Overpass Light"/>
                <a:sym typeface="Overpass Light"/>
              </a:rPr>
              <a:t>Attackers can insert malicious data packets into network traffic, potentially causing disruptions or security breaches. This requires specialized hardware and software.</a:t>
            </a:r>
          </a:p>
        </p:txBody>
      </p:sp>
      <p:grpSp>
        <p:nvGrpSpPr>
          <p:cNvPr id="17" name="Group 17"/>
          <p:cNvGrpSpPr/>
          <p:nvPr/>
        </p:nvGrpSpPr>
        <p:grpSpPr>
          <a:xfrm>
            <a:off x="6491436" y="4002584"/>
            <a:ext cx="5305127" cy="3906888"/>
            <a:chOff x="0" y="0"/>
            <a:chExt cx="7073503" cy="5209183"/>
          </a:xfrm>
          <a:solidFill>
            <a:schemeClr val="tx1">
              <a:lumMod val="50000"/>
              <a:lumOff val="50000"/>
            </a:schemeClr>
          </a:solidFill>
        </p:grpSpPr>
        <p:sp>
          <p:nvSpPr>
            <p:cNvPr id="18" name="Freeform 18"/>
            <p:cNvSpPr/>
            <p:nvPr/>
          </p:nvSpPr>
          <p:spPr>
            <a:xfrm>
              <a:off x="25400" y="25400"/>
              <a:ext cx="7022719" cy="5158359"/>
            </a:xfrm>
            <a:custGeom>
              <a:avLst/>
              <a:gdLst/>
              <a:ahLst/>
              <a:cxnLst/>
              <a:rect l="l" t="t" r="r" b="b"/>
              <a:pathLst>
                <a:path w="7022719" h="5158359">
                  <a:moveTo>
                    <a:pt x="0" y="243840"/>
                  </a:moveTo>
                  <a:cubicBezTo>
                    <a:pt x="0" y="109220"/>
                    <a:pt x="109474" y="0"/>
                    <a:pt x="244475" y="0"/>
                  </a:cubicBezTo>
                  <a:lnTo>
                    <a:pt x="6778244" y="0"/>
                  </a:lnTo>
                  <a:cubicBezTo>
                    <a:pt x="6913245" y="0"/>
                    <a:pt x="7022719" y="109220"/>
                    <a:pt x="7022719" y="243840"/>
                  </a:cubicBezTo>
                  <a:lnTo>
                    <a:pt x="7022719" y="4914519"/>
                  </a:lnTo>
                  <a:cubicBezTo>
                    <a:pt x="7022719" y="5049139"/>
                    <a:pt x="6913245" y="5158359"/>
                    <a:pt x="6778244" y="5158359"/>
                  </a:cubicBezTo>
                  <a:lnTo>
                    <a:pt x="244475" y="5158359"/>
                  </a:lnTo>
                  <a:cubicBezTo>
                    <a:pt x="109474" y="5158359"/>
                    <a:pt x="0" y="5049139"/>
                    <a:pt x="0" y="4914519"/>
                  </a:cubicBezTo>
                  <a:close/>
                </a:path>
              </a:pathLst>
            </a:custGeom>
            <a:grpFill/>
            <a:ln w="12700">
              <a:solidFill>
                <a:srgbClr val="000000"/>
              </a:solidFill>
            </a:ln>
          </p:spPr>
          <p:txBody>
            <a:bodyPr/>
            <a:lstStyle/>
            <a:p>
              <a:endParaRPr lang="en-IN"/>
            </a:p>
          </p:txBody>
        </p:sp>
        <p:sp>
          <p:nvSpPr>
            <p:cNvPr id="19" name="Freeform 19"/>
            <p:cNvSpPr/>
            <p:nvPr/>
          </p:nvSpPr>
          <p:spPr>
            <a:xfrm>
              <a:off x="0" y="0"/>
              <a:ext cx="7073519" cy="5209159"/>
            </a:xfrm>
            <a:custGeom>
              <a:avLst/>
              <a:gdLst/>
              <a:ahLst/>
              <a:cxnLst/>
              <a:rect l="l" t="t" r="r" b="b"/>
              <a:pathLst>
                <a:path w="7073519" h="5209159">
                  <a:moveTo>
                    <a:pt x="0" y="269240"/>
                  </a:moveTo>
                  <a:cubicBezTo>
                    <a:pt x="0" y="120523"/>
                    <a:pt x="120904" y="0"/>
                    <a:pt x="269875" y="0"/>
                  </a:cubicBezTo>
                  <a:lnTo>
                    <a:pt x="6803644" y="0"/>
                  </a:lnTo>
                  <a:lnTo>
                    <a:pt x="6803644" y="25400"/>
                  </a:lnTo>
                  <a:lnTo>
                    <a:pt x="6803644" y="0"/>
                  </a:lnTo>
                  <a:cubicBezTo>
                    <a:pt x="6952614" y="0"/>
                    <a:pt x="7073519" y="120523"/>
                    <a:pt x="7073519" y="269240"/>
                  </a:cubicBezTo>
                  <a:lnTo>
                    <a:pt x="7048119" y="269240"/>
                  </a:lnTo>
                  <a:lnTo>
                    <a:pt x="7073519" y="269240"/>
                  </a:lnTo>
                  <a:lnTo>
                    <a:pt x="7073519" y="4939919"/>
                  </a:lnTo>
                  <a:lnTo>
                    <a:pt x="7048119" y="4939919"/>
                  </a:lnTo>
                  <a:lnTo>
                    <a:pt x="7073519" y="4939919"/>
                  </a:lnTo>
                  <a:cubicBezTo>
                    <a:pt x="7073519" y="5088636"/>
                    <a:pt x="6952614" y="5209159"/>
                    <a:pt x="6803644" y="5209159"/>
                  </a:cubicBezTo>
                  <a:lnTo>
                    <a:pt x="6803644" y="5183759"/>
                  </a:lnTo>
                  <a:lnTo>
                    <a:pt x="6803644" y="5209159"/>
                  </a:lnTo>
                  <a:lnTo>
                    <a:pt x="269875" y="5209159"/>
                  </a:lnTo>
                  <a:lnTo>
                    <a:pt x="269875" y="5183759"/>
                  </a:lnTo>
                  <a:lnTo>
                    <a:pt x="269875" y="5209159"/>
                  </a:lnTo>
                  <a:cubicBezTo>
                    <a:pt x="120904" y="5209159"/>
                    <a:pt x="0" y="5088763"/>
                    <a:pt x="0" y="4939919"/>
                  </a:cubicBezTo>
                  <a:lnTo>
                    <a:pt x="0" y="269240"/>
                  </a:lnTo>
                  <a:lnTo>
                    <a:pt x="25400" y="269240"/>
                  </a:lnTo>
                  <a:lnTo>
                    <a:pt x="0" y="269240"/>
                  </a:lnTo>
                  <a:moveTo>
                    <a:pt x="50800" y="269240"/>
                  </a:moveTo>
                  <a:lnTo>
                    <a:pt x="50800" y="4939919"/>
                  </a:lnTo>
                  <a:lnTo>
                    <a:pt x="25400" y="4939919"/>
                  </a:lnTo>
                  <a:lnTo>
                    <a:pt x="50800" y="4939919"/>
                  </a:lnTo>
                  <a:cubicBezTo>
                    <a:pt x="50800" y="5060442"/>
                    <a:pt x="148844" y="5158359"/>
                    <a:pt x="269875" y="5158359"/>
                  </a:cubicBezTo>
                  <a:lnTo>
                    <a:pt x="6803644" y="5158359"/>
                  </a:lnTo>
                  <a:cubicBezTo>
                    <a:pt x="6924675" y="5158359"/>
                    <a:pt x="7022719" y="5060442"/>
                    <a:pt x="7022719" y="4939919"/>
                  </a:cubicBezTo>
                  <a:lnTo>
                    <a:pt x="7022719" y="269240"/>
                  </a:lnTo>
                  <a:cubicBezTo>
                    <a:pt x="7022719" y="148717"/>
                    <a:pt x="6924675" y="50800"/>
                    <a:pt x="6803644" y="50800"/>
                  </a:cubicBezTo>
                  <a:lnTo>
                    <a:pt x="269875" y="50800"/>
                  </a:lnTo>
                  <a:lnTo>
                    <a:pt x="269875" y="25400"/>
                  </a:lnTo>
                  <a:lnTo>
                    <a:pt x="269875" y="50800"/>
                  </a:lnTo>
                  <a:cubicBezTo>
                    <a:pt x="148844" y="50800"/>
                    <a:pt x="50800" y="148717"/>
                    <a:pt x="50800" y="269240"/>
                  </a:cubicBezTo>
                  <a:close/>
                </a:path>
              </a:pathLst>
            </a:custGeom>
            <a:grpFill/>
            <a:ln w="12700">
              <a:solidFill>
                <a:srgbClr val="000000"/>
              </a:solidFill>
            </a:ln>
          </p:spPr>
          <p:txBody>
            <a:bodyPr/>
            <a:lstStyle/>
            <a:p>
              <a:endParaRPr lang="en-IN"/>
            </a:p>
          </p:txBody>
        </p:sp>
      </p:grpSp>
      <p:grpSp>
        <p:nvGrpSpPr>
          <p:cNvPr id="20" name="Group 20"/>
          <p:cNvGrpSpPr/>
          <p:nvPr/>
        </p:nvGrpSpPr>
        <p:grpSpPr>
          <a:xfrm>
            <a:off x="6472386" y="4021634"/>
            <a:ext cx="152400" cy="3868788"/>
            <a:chOff x="0" y="0"/>
            <a:chExt cx="203200" cy="5158383"/>
          </a:xfrm>
        </p:grpSpPr>
        <p:sp>
          <p:nvSpPr>
            <p:cNvPr id="21" name="Freeform 21"/>
            <p:cNvSpPr/>
            <p:nvPr/>
          </p:nvSpPr>
          <p:spPr>
            <a:xfrm>
              <a:off x="0" y="0"/>
              <a:ext cx="203200" cy="5158359"/>
            </a:xfrm>
            <a:custGeom>
              <a:avLst/>
              <a:gdLst/>
              <a:ahLst/>
              <a:cxnLst/>
              <a:rect l="l" t="t" r="r" b="b"/>
              <a:pathLst>
                <a:path w="203200" h="5158359">
                  <a:moveTo>
                    <a:pt x="0" y="101600"/>
                  </a:moveTo>
                  <a:cubicBezTo>
                    <a:pt x="0" y="45466"/>
                    <a:pt x="45466" y="0"/>
                    <a:pt x="101600" y="0"/>
                  </a:cubicBezTo>
                  <a:cubicBezTo>
                    <a:pt x="157734" y="0"/>
                    <a:pt x="203200" y="45466"/>
                    <a:pt x="203200" y="101600"/>
                  </a:cubicBezTo>
                  <a:lnTo>
                    <a:pt x="203200" y="5056759"/>
                  </a:lnTo>
                  <a:cubicBezTo>
                    <a:pt x="203200" y="5112893"/>
                    <a:pt x="157734" y="5158359"/>
                    <a:pt x="101600" y="5158359"/>
                  </a:cubicBezTo>
                  <a:cubicBezTo>
                    <a:pt x="45466" y="5158359"/>
                    <a:pt x="0" y="5112893"/>
                    <a:pt x="0" y="5056759"/>
                  </a:cubicBezTo>
                  <a:close/>
                </a:path>
              </a:pathLst>
            </a:custGeom>
            <a:solidFill>
              <a:srgbClr val="224435"/>
            </a:solidFill>
            <a:ln w="12700">
              <a:solidFill>
                <a:srgbClr val="000000"/>
              </a:solidFill>
            </a:ln>
          </p:spPr>
          <p:txBody>
            <a:bodyPr/>
            <a:lstStyle/>
            <a:p>
              <a:endParaRPr lang="en-IN"/>
            </a:p>
          </p:txBody>
        </p:sp>
      </p:grpSp>
      <p:sp>
        <p:nvSpPr>
          <p:cNvPr id="22" name="TextBox 22"/>
          <p:cNvSpPr txBox="1"/>
          <p:nvPr/>
        </p:nvSpPr>
        <p:spPr>
          <a:xfrm>
            <a:off x="6939111" y="4307384"/>
            <a:ext cx="4524078" cy="405432"/>
          </a:xfrm>
          <a:prstGeom prst="rect">
            <a:avLst/>
          </a:prstGeom>
        </p:spPr>
        <p:txBody>
          <a:bodyPr lIns="0" tIns="0" rIns="0" bIns="0" rtlCol="0" anchor="t">
            <a:spAutoFit/>
          </a:bodyPr>
          <a:lstStyle/>
          <a:p>
            <a:pPr algn="l">
              <a:lnSpc>
                <a:spcPts val="3374"/>
              </a:lnSpc>
            </a:pPr>
            <a:r>
              <a:rPr lang="en-US" sz="2687" b="1" dirty="0">
                <a:latin typeface="Arimo Bold"/>
                <a:ea typeface="Arimo Bold"/>
                <a:cs typeface="Arimo Bold"/>
                <a:sym typeface="Arimo Bold"/>
              </a:rPr>
              <a:t>Deauthentication Attacks</a:t>
            </a:r>
          </a:p>
        </p:txBody>
      </p:sp>
      <p:sp>
        <p:nvSpPr>
          <p:cNvPr id="23" name="TextBox 23"/>
          <p:cNvSpPr txBox="1"/>
          <p:nvPr/>
        </p:nvSpPr>
        <p:spPr>
          <a:xfrm>
            <a:off x="6939111" y="5279529"/>
            <a:ext cx="4524078" cy="2152833"/>
          </a:xfrm>
          <a:prstGeom prst="rect">
            <a:avLst/>
          </a:prstGeom>
        </p:spPr>
        <p:txBody>
          <a:bodyPr lIns="0" tIns="0" rIns="0" bIns="0" rtlCol="0" anchor="t">
            <a:spAutoFit/>
          </a:bodyPr>
          <a:lstStyle/>
          <a:p>
            <a:pPr algn="l">
              <a:lnSpc>
                <a:spcPts val="3437"/>
              </a:lnSpc>
            </a:pPr>
            <a:r>
              <a:rPr lang="en-US" sz="2125" dirty="0">
                <a:latin typeface="Overpass Light"/>
                <a:ea typeface="Overpass Light"/>
                <a:cs typeface="Overpass Light"/>
                <a:sym typeface="Overpass Light"/>
              </a:rPr>
              <a:t>Exploiting management frames in the 802.11 protocol to forcibly disconnect legitimate users from networks. Modern WPA3 provides some protection against this.</a:t>
            </a:r>
          </a:p>
        </p:txBody>
      </p:sp>
      <p:grpSp>
        <p:nvGrpSpPr>
          <p:cNvPr id="24" name="Group 24"/>
          <p:cNvGrpSpPr/>
          <p:nvPr/>
        </p:nvGrpSpPr>
        <p:grpSpPr>
          <a:xfrm>
            <a:off x="12034689" y="4002584"/>
            <a:ext cx="5305127" cy="3906888"/>
            <a:chOff x="0" y="0"/>
            <a:chExt cx="7073503" cy="5209183"/>
          </a:xfrm>
          <a:solidFill>
            <a:schemeClr val="tx1">
              <a:lumMod val="50000"/>
              <a:lumOff val="50000"/>
            </a:schemeClr>
          </a:solidFill>
        </p:grpSpPr>
        <p:sp>
          <p:nvSpPr>
            <p:cNvPr id="25" name="Freeform 25"/>
            <p:cNvSpPr/>
            <p:nvPr/>
          </p:nvSpPr>
          <p:spPr>
            <a:xfrm>
              <a:off x="25400" y="25400"/>
              <a:ext cx="7022719" cy="5158359"/>
            </a:xfrm>
            <a:custGeom>
              <a:avLst/>
              <a:gdLst/>
              <a:ahLst/>
              <a:cxnLst/>
              <a:rect l="l" t="t" r="r" b="b"/>
              <a:pathLst>
                <a:path w="7022719" h="5158359">
                  <a:moveTo>
                    <a:pt x="0" y="243840"/>
                  </a:moveTo>
                  <a:cubicBezTo>
                    <a:pt x="0" y="109220"/>
                    <a:pt x="109474" y="0"/>
                    <a:pt x="244475" y="0"/>
                  </a:cubicBezTo>
                  <a:lnTo>
                    <a:pt x="6778244" y="0"/>
                  </a:lnTo>
                  <a:cubicBezTo>
                    <a:pt x="6913245" y="0"/>
                    <a:pt x="7022719" y="109220"/>
                    <a:pt x="7022719" y="243840"/>
                  </a:cubicBezTo>
                  <a:lnTo>
                    <a:pt x="7022719" y="4914519"/>
                  </a:lnTo>
                  <a:cubicBezTo>
                    <a:pt x="7022719" y="5049139"/>
                    <a:pt x="6913245" y="5158359"/>
                    <a:pt x="6778244" y="5158359"/>
                  </a:cubicBezTo>
                  <a:lnTo>
                    <a:pt x="244475" y="5158359"/>
                  </a:lnTo>
                  <a:cubicBezTo>
                    <a:pt x="109474" y="5158359"/>
                    <a:pt x="0" y="5049139"/>
                    <a:pt x="0" y="4914519"/>
                  </a:cubicBezTo>
                  <a:close/>
                </a:path>
              </a:pathLst>
            </a:custGeom>
            <a:grpFill/>
            <a:ln w="12700">
              <a:solidFill>
                <a:srgbClr val="000000"/>
              </a:solidFill>
            </a:ln>
          </p:spPr>
          <p:txBody>
            <a:bodyPr/>
            <a:lstStyle/>
            <a:p>
              <a:endParaRPr lang="en-IN"/>
            </a:p>
          </p:txBody>
        </p:sp>
        <p:sp>
          <p:nvSpPr>
            <p:cNvPr id="26" name="Freeform 26"/>
            <p:cNvSpPr/>
            <p:nvPr/>
          </p:nvSpPr>
          <p:spPr>
            <a:xfrm>
              <a:off x="0" y="0"/>
              <a:ext cx="7073519" cy="5209159"/>
            </a:xfrm>
            <a:custGeom>
              <a:avLst/>
              <a:gdLst/>
              <a:ahLst/>
              <a:cxnLst/>
              <a:rect l="l" t="t" r="r" b="b"/>
              <a:pathLst>
                <a:path w="7073519" h="5209159">
                  <a:moveTo>
                    <a:pt x="0" y="269240"/>
                  </a:moveTo>
                  <a:cubicBezTo>
                    <a:pt x="0" y="120523"/>
                    <a:pt x="120904" y="0"/>
                    <a:pt x="269875" y="0"/>
                  </a:cubicBezTo>
                  <a:lnTo>
                    <a:pt x="6803644" y="0"/>
                  </a:lnTo>
                  <a:lnTo>
                    <a:pt x="6803644" y="25400"/>
                  </a:lnTo>
                  <a:lnTo>
                    <a:pt x="6803644" y="0"/>
                  </a:lnTo>
                  <a:cubicBezTo>
                    <a:pt x="6952614" y="0"/>
                    <a:pt x="7073519" y="120523"/>
                    <a:pt x="7073519" y="269240"/>
                  </a:cubicBezTo>
                  <a:lnTo>
                    <a:pt x="7048119" y="269240"/>
                  </a:lnTo>
                  <a:lnTo>
                    <a:pt x="7073519" y="269240"/>
                  </a:lnTo>
                  <a:lnTo>
                    <a:pt x="7073519" y="4939919"/>
                  </a:lnTo>
                  <a:lnTo>
                    <a:pt x="7048119" y="4939919"/>
                  </a:lnTo>
                  <a:lnTo>
                    <a:pt x="7073519" y="4939919"/>
                  </a:lnTo>
                  <a:cubicBezTo>
                    <a:pt x="7073519" y="5088636"/>
                    <a:pt x="6952614" y="5209159"/>
                    <a:pt x="6803644" y="5209159"/>
                  </a:cubicBezTo>
                  <a:lnTo>
                    <a:pt x="6803644" y="5183759"/>
                  </a:lnTo>
                  <a:lnTo>
                    <a:pt x="6803644" y="5209159"/>
                  </a:lnTo>
                  <a:lnTo>
                    <a:pt x="269875" y="5209159"/>
                  </a:lnTo>
                  <a:lnTo>
                    <a:pt x="269875" y="5183759"/>
                  </a:lnTo>
                  <a:lnTo>
                    <a:pt x="269875" y="5209159"/>
                  </a:lnTo>
                  <a:cubicBezTo>
                    <a:pt x="120904" y="5209159"/>
                    <a:pt x="0" y="5088763"/>
                    <a:pt x="0" y="4939919"/>
                  </a:cubicBezTo>
                  <a:lnTo>
                    <a:pt x="0" y="269240"/>
                  </a:lnTo>
                  <a:lnTo>
                    <a:pt x="25400" y="269240"/>
                  </a:lnTo>
                  <a:lnTo>
                    <a:pt x="0" y="269240"/>
                  </a:lnTo>
                  <a:moveTo>
                    <a:pt x="50800" y="269240"/>
                  </a:moveTo>
                  <a:lnTo>
                    <a:pt x="50800" y="4939919"/>
                  </a:lnTo>
                  <a:lnTo>
                    <a:pt x="25400" y="4939919"/>
                  </a:lnTo>
                  <a:lnTo>
                    <a:pt x="50800" y="4939919"/>
                  </a:lnTo>
                  <a:cubicBezTo>
                    <a:pt x="50800" y="5060442"/>
                    <a:pt x="148844" y="5158359"/>
                    <a:pt x="269875" y="5158359"/>
                  </a:cubicBezTo>
                  <a:lnTo>
                    <a:pt x="6803644" y="5158359"/>
                  </a:lnTo>
                  <a:cubicBezTo>
                    <a:pt x="6924675" y="5158359"/>
                    <a:pt x="7022719" y="5060442"/>
                    <a:pt x="7022719" y="4939919"/>
                  </a:cubicBezTo>
                  <a:lnTo>
                    <a:pt x="7022719" y="269240"/>
                  </a:lnTo>
                  <a:cubicBezTo>
                    <a:pt x="7022719" y="148717"/>
                    <a:pt x="6924675" y="50800"/>
                    <a:pt x="6803644" y="50800"/>
                  </a:cubicBezTo>
                  <a:lnTo>
                    <a:pt x="269875" y="50800"/>
                  </a:lnTo>
                  <a:lnTo>
                    <a:pt x="269875" y="25400"/>
                  </a:lnTo>
                  <a:lnTo>
                    <a:pt x="269875" y="50800"/>
                  </a:lnTo>
                  <a:cubicBezTo>
                    <a:pt x="148844" y="50800"/>
                    <a:pt x="50800" y="148717"/>
                    <a:pt x="50800" y="269240"/>
                  </a:cubicBezTo>
                  <a:close/>
                </a:path>
              </a:pathLst>
            </a:custGeom>
            <a:grpFill/>
            <a:ln w="12700">
              <a:solidFill>
                <a:srgbClr val="000000"/>
              </a:solidFill>
            </a:ln>
          </p:spPr>
          <p:txBody>
            <a:bodyPr/>
            <a:lstStyle/>
            <a:p>
              <a:endParaRPr lang="en-IN"/>
            </a:p>
          </p:txBody>
        </p:sp>
      </p:grpSp>
      <p:grpSp>
        <p:nvGrpSpPr>
          <p:cNvPr id="27" name="Group 27"/>
          <p:cNvGrpSpPr/>
          <p:nvPr/>
        </p:nvGrpSpPr>
        <p:grpSpPr>
          <a:xfrm>
            <a:off x="12015639" y="4021634"/>
            <a:ext cx="152400" cy="3868788"/>
            <a:chOff x="0" y="0"/>
            <a:chExt cx="203200" cy="5158383"/>
          </a:xfrm>
        </p:grpSpPr>
        <p:sp>
          <p:nvSpPr>
            <p:cNvPr id="28" name="Freeform 28"/>
            <p:cNvSpPr/>
            <p:nvPr/>
          </p:nvSpPr>
          <p:spPr>
            <a:xfrm>
              <a:off x="0" y="0"/>
              <a:ext cx="203200" cy="5158359"/>
            </a:xfrm>
            <a:custGeom>
              <a:avLst/>
              <a:gdLst/>
              <a:ahLst/>
              <a:cxnLst/>
              <a:rect l="l" t="t" r="r" b="b"/>
              <a:pathLst>
                <a:path w="203200" h="5158359">
                  <a:moveTo>
                    <a:pt x="0" y="101600"/>
                  </a:moveTo>
                  <a:cubicBezTo>
                    <a:pt x="0" y="45466"/>
                    <a:pt x="45466" y="0"/>
                    <a:pt x="101600" y="0"/>
                  </a:cubicBezTo>
                  <a:cubicBezTo>
                    <a:pt x="157734" y="0"/>
                    <a:pt x="203200" y="45466"/>
                    <a:pt x="203200" y="101600"/>
                  </a:cubicBezTo>
                  <a:lnTo>
                    <a:pt x="203200" y="5056759"/>
                  </a:lnTo>
                  <a:cubicBezTo>
                    <a:pt x="203200" y="5112893"/>
                    <a:pt x="157734" y="5158359"/>
                    <a:pt x="101600" y="5158359"/>
                  </a:cubicBezTo>
                  <a:cubicBezTo>
                    <a:pt x="45466" y="5158359"/>
                    <a:pt x="0" y="5112893"/>
                    <a:pt x="0" y="5056759"/>
                  </a:cubicBezTo>
                  <a:close/>
                </a:path>
              </a:pathLst>
            </a:custGeom>
            <a:solidFill>
              <a:srgbClr val="224435"/>
            </a:solidFill>
            <a:ln w="12700">
              <a:solidFill>
                <a:srgbClr val="000000"/>
              </a:solidFill>
            </a:ln>
          </p:spPr>
          <p:txBody>
            <a:bodyPr/>
            <a:lstStyle/>
            <a:p>
              <a:endParaRPr lang="en-IN"/>
            </a:p>
          </p:txBody>
        </p:sp>
      </p:grpSp>
      <p:sp>
        <p:nvSpPr>
          <p:cNvPr id="29" name="TextBox 29"/>
          <p:cNvSpPr txBox="1"/>
          <p:nvPr/>
        </p:nvSpPr>
        <p:spPr>
          <a:xfrm>
            <a:off x="12482364" y="4307384"/>
            <a:ext cx="3950791" cy="405432"/>
          </a:xfrm>
          <a:prstGeom prst="rect">
            <a:avLst/>
          </a:prstGeom>
        </p:spPr>
        <p:txBody>
          <a:bodyPr lIns="0" tIns="0" rIns="0" bIns="0" rtlCol="0" anchor="t">
            <a:spAutoFit/>
          </a:bodyPr>
          <a:lstStyle/>
          <a:p>
            <a:pPr algn="l">
              <a:lnSpc>
                <a:spcPts val="3374"/>
              </a:lnSpc>
            </a:pPr>
            <a:r>
              <a:rPr lang="en-US" sz="2687" b="1" dirty="0">
                <a:latin typeface="Arimo Bold"/>
                <a:ea typeface="Arimo Bold"/>
                <a:cs typeface="Arimo Bold"/>
                <a:sym typeface="Arimo Bold"/>
              </a:rPr>
              <a:t>Rogue Access Points</a:t>
            </a:r>
          </a:p>
        </p:txBody>
      </p:sp>
      <p:sp>
        <p:nvSpPr>
          <p:cNvPr id="30" name="TextBox 30"/>
          <p:cNvSpPr txBox="1"/>
          <p:nvPr/>
        </p:nvSpPr>
        <p:spPr>
          <a:xfrm>
            <a:off x="12482364" y="4847779"/>
            <a:ext cx="4524077" cy="2152833"/>
          </a:xfrm>
          <a:prstGeom prst="rect">
            <a:avLst/>
          </a:prstGeom>
        </p:spPr>
        <p:txBody>
          <a:bodyPr lIns="0" tIns="0" rIns="0" bIns="0" rtlCol="0" anchor="t">
            <a:spAutoFit/>
          </a:bodyPr>
          <a:lstStyle/>
          <a:p>
            <a:pPr algn="l">
              <a:lnSpc>
                <a:spcPts val="3437"/>
              </a:lnSpc>
            </a:pPr>
            <a:r>
              <a:rPr lang="en-US" sz="2125" dirty="0">
                <a:latin typeface="Overpass Light"/>
                <a:ea typeface="Overpass Light"/>
                <a:cs typeface="Overpass Light"/>
                <a:sym typeface="Overpass Light"/>
              </a:rPr>
              <a:t>Unauthorized APs that mimic legitimate networks to intercept traffic or steal credentials. Users unknowingly connect, exposing sensitive data</a:t>
            </a:r>
            <a:r>
              <a:rPr lang="en-US" sz="2125" dirty="0">
                <a:solidFill>
                  <a:srgbClr val="3B4E4E"/>
                </a:solidFill>
                <a:latin typeface="Overpass Light"/>
                <a:ea typeface="Overpass Light"/>
                <a:cs typeface="Overpass Light"/>
                <a:sym typeface="Overpass Light"/>
              </a:rPr>
              <a:t>.</a:t>
            </a:r>
          </a:p>
        </p:txBody>
      </p:sp>
      <p:sp>
        <p:nvSpPr>
          <p:cNvPr id="31" name="TextBox 31"/>
          <p:cNvSpPr txBox="1"/>
          <p:nvPr/>
        </p:nvSpPr>
        <p:spPr>
          <a:xfrm>
            <a:off x="967234" y="8115597"/>
            <a:ext cx="16353532" cy="1412230"/>
          </a:xfrm>
          <a:prstGeom prst="rect">
            <a:avLst/>
          </a:prstGeom>
        </p:spPr>
        <p:txBody>
          <a:bodyPr lIns="0" tIns="0" rIns="0" bIns="0" rtlCol="0" anchor="t">
            <a:spAutoFit/>
          </a:bodyPr>
          <a:lstStyle/>
          <a:p>
            <a:pPr algn="l">
              <a:lnSpc>
                <a:spcPts val="3437"/>
              </a:lnSpc>
            </a:pPr>
            <a:r>
              <a:rPr lang="en-US" sz="2125" b="1">
                <a:solidFill>
                  <a:srgbClr val="3B4E4E"/>
                </a:solidFill>
                <a:latin typeface="Overpass Bold"/>
                <a:ea typeface="Overpass Bold"/>
                <a:cs typeface="Overpass Bold"/>
                <a:sym typeface="Overpass Bold"/>
              </a:rPr>
              <a:t>Real-World Consequences:</a:t>
            </a:r>
            <a:r>
              <a:rPr lang="en-US" sz="2125">
                <a:solidFill>
                  <a:srgbClr val="3B4E4E"/>
                </a:solidFill>
                <a:latin typeface="Overpass Light"/>
                <a:ea typeface="Overpass Light"/>
                <a:cs typeface="Overpass Light"/>
                <a:sym typeface="Overpass Light"/>
              </a:rPr>
              <a:t> These attacks are federal crimes under telecommunications regulations. Perpetrators face significant fines, criminal prosecution, and imprisonment. They also cause serious harm to businesses, institutions, and individuals who depend on reliable connectivity.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a:ln w="12700">
              <a:solidFill>
                <a:srgbClr val="000000"/>
              </a:solidFill>
            </a:ln>
          </p:spPr>
          <p:txBody>
            <a:bodyPr/>
            <a:lstStyle/>
            <a:p>
              <a:endParaRPr lang="en-IN"/>
            </a:p>
          </p:txBody>
        </p:sp>
      </p:grpSp>
      <p:grpSp>
        <p:nvGrpSpPr>
          <p:cNvPr id="4" name="Group 4"/>
          <p:cNvGrpSpPr/>
          <p:nvPr/>
        </p:nvGrpSpPr>
        <p:grpSpPr>
          <a:xfrm>
            <a:off x="0" y="0"/>
            <a:ext cx="18288000" cy="10287000"/>
            <a:chOff x="0" y="0"/>
            <a:chExt cx="24384000" cy="13716000"/>
          </a:xfrm>
          <a:solidFill>
            <a:schemeClr val="tx1"/>
          </a:solidFill>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a:ln w="12700">
              <a:solidFill>
                <a:srgbClr val="000000"/>
              </a:solidFill>
            </a:ln>
          </p:spPr>
          <p:txBody>
            <a:bodyPr/>
            <a:lstStyle/>
            <a:p>
              <a:endParaRPr lang="en-IN"/>
            </a:p>
          </p:txBody>
        </p:sp>
      </p:grpSp>
      <p:sp>
        <p:nvSpPr>
          <p:cNvPr id="6" name="TextBox 6"/>
          <p:cNvSpPr txBox="1"/>
          <p:nvPr/>
        </p:nvSpPr>
        <p:spPr>
          <a:xfrm>
            <a:off x="822275" y="784920"/>
            <a:ext cx="11913542" cy="692818"/>
          </a:xfrm>
          <a:prstGeom prst="rect">
            <a:avLst/>
          </a:prstGeom>
        </p:spPr>
        <p:txBody>
          <a:bodyPr lIns="0" tIns="0" rIns="0" bIns="0" rtlCol="0" anchor="t">
            <a:spAutoFit/>
          </a:bodyPr>
          <a:lstStyle/>
          <a:p>
            <a:pPr algn="l">
              <a:lnSpc>
                <a:spcPts val="5750"/>
              </a:lnSpc>
            </a:pPr>
            <a:r>
              <a:rPr lang="en-US" sz="4625" b="1" dirty="0">
                <a:solidFill>
                  <a:schemeClr val="bg1"/>
                </a:solidFill>
                <a:latin typeface="Arimo Bold"/>
                <a:ea typeface="Arimo Bold"/>
                <a:cs typeface="Arimo Bold"/>
                <a:sym typeface="Arimo Bold"/>
              </a:rPr>
              <a:t>Laws, Ethics &amp; Responsible Research</a:t>
            </a:r>
          </a:p>
        </p:txBody>
      </p:sp>
      <p:sp>
        <p:nvSpPr>
          <p:cNvPr id="7" name="TextBox 7"/>
          <p:cNvSpPr txBox="1"/>
          <p:nvPr/>
        </p:nvSpPr>
        <p:spPr>
          <a:xfrm>
            <a:off x="822275" y="2115890"/>
            <a:ext cx="3524250" cy="407291"/>
          </a:xfrm>
          <a:prstGeom prst="rect">
            <a:avLst/>
          </a:prstGeom>
        </p:spPr>
        <p:txBody>
          <a:bodyPr lIns="0" tIns="0" rIns="0" bIns="0" rtlCol="0" anchor="t">
            <a:spAutoFit/>
          </a:bodyPr>
          <a:lstStyle/>
          <a:p>
            <a:pPr algn="l">
              <a:lnSpc>
                <a:spcPts val="3437"/>
              </a:lnSpc>
            </a:pPr>
            <a:r>
              <a:rPr lang="en-US" sz="2750" b="1" dirty="0">
                <a:solidFill>
                  <a:schemeClr val="bg1"/>
                </a:solidFill>
                <a:latin typeface="Arimo Bold"/>
                <a:ea typeface="Arimo Bold"/>
                <a:cs typeface="Arimo Bold"/>
                <a:sym typeface="Arimo Bold"/>
              </a:rPr>
              <a:t>Legal Framework</a:t>
            </a:r>
          </a:p>
        </p:txBody>
      </p:sp>
      <p:sp>
        <p:nvSpPr>
          <p:cNvPr id="8" name="TextBox 8"/>
          <p:cNvSpPr txBox="1"/>
          <p:nvPr/>
        </p:nvSpPr>
        <p:spPr>
          <a:xfrm>
            <a:off x="822275" y="2753171"/>
            <a:ext cx="9756725" cy="720582"/>
          </a:xfrm>
          <a:prstGeom prst="rect">
            <a:avLst/>
          </a:prstGeom>
        </p:spPr>
        <p:txBody>
          <a:bodyPr lIns="0" tIns="0" rIns="0" bIns="0" rtlCol="0" anchor="t">
            <a:spAutoFit/>
          </a:bodyPr>
          <a:lstStyle/>
          <a:p>
            <a:pPr algn="l">
              <a:lnSpc>
                <a:spcPts val="2937"/>
              </a:lnSpc>
            </a:pPr>
            <a:r>
              <a:rPr lang="en-US" sz="1812" dirty="0">
                <a:solidFill>
                  <a:schemeClr val="bg1"/>
                </a:solidFill>
                <a:latin typeface="Overpass Light"/>
                <a:ea typeface="Overpass Light"/>
                <a:cs typeface="Overpass Light"/>
                <a:sym typeface="Overpass Light"/>
              </a:rPr>
              <a:t>Wireless jamming and unauthorized network interference are illegal under federal telecommunications law in the United States and most countries worldwide.</a:t>
            </a:r>
          </a:p>
        </p:txBody>
      </p:sp>
      <p:sp>
        <p:nvSpPr>
          <p:cNvPr id="9" name="TextBox 9"/>
          <p:cNvSpPr txBox="1"/>
          <p:nvPr/>
        </p:nvSpPr>
        <p:spPr>
          <a:xfrm>
            <a:off x="822275" y="3716388"/>
            <a:ext cx="9756725" cy="348685"/>
          </a:xfrm>
          <a:prstGeom prst="rect">
            <a:avLst/>
          </a:prstGeom>
        </p:spPr>
        <p:txBody>
          <a:bodyPr lIns="0" tIns="0" rIns="0" bIns="0" rtlCol="0" anchor="t">
            <a:spAutoFit/>
          </a:bodyPr>
          <a:lstStyle/>
          <a:p>
            <a:pPr marL="273348" lvl="1" indent="-136674" algn="l">
              <a:lnSpc>
                <a:spcPts val="2937"/>
              </a:lnSpc>
              <a:buFont typeface="Arial"/>
              <a:buChar char="•"/>
            </a:pPr>
            <a:r>
              <a:rPr lang="en-US" sz="1812" dirty="0">
                <a:solidFill>
                  <a:schemeClr val="bg1"/>
                </a:solidFill>
                <a:latin typeface="Overpass Light"/>
                <a:ea typeface="Overpass Light"/>
                <a:cs typeface="Overpass Light"/>
                <a:sym typeface="Overpass Light"/>
              </a:rPr>
              <a:t>FCC regulations prohibit intentional interference</a:t>
            </a:r>
          </a:p>
        </p:txBody>
      </p:sp>
      <p:sp>
        <p:nvSpPr>
          <p:cNvPr id="10" name="TextBox 10"/>
          <p:cNvSpPr txBox="1"/>
          <p:nvPr/>
        </p:nvSpPr>
        <p:spPr>
          <a:xfrm>
            <a:off x="822275" y="4174480"/>
            <a:ext cx="9756725" cy="348685"/>
          </a:xfrm>
          <a:prstGeom prst="rect">
            <a:avLst/>
          </a:prstGeom>
        </p:spPr>
        <p:txBody>
          <a:bodyPr lIns="0" tIns="0" rIns="0" bIns="0" rtlCol="0" anchor="t">
            <a:spAutoFit/>
          </a:bodyPr>
          <a:lstStyle/>
          <a:p>
            <a:pPr marL="273348" lvl="1" indent="-136674" algn="l">
              <a:lnSpc>
                <a:spcPts val="2937"/>
              </a:lnSpc>
              <a:buFont typeface="Arial"/>
              <a:buChar char="•"/>
            </a:pPr>
            <a:r>
              <a:rPr lang="en-US" sz="1812" dirty="0">
                <a:solidFill>
                  <a:schemeClr val="bg1"/>
                </a:solidFill>
                <a:latin typeface="Overpass Light"/>
                <a:ea typeface="Overpass Light"/>
                <a:cs typeface="Overpass Light"/>
                <a:sym typeface="Overpass Light"/>
              </a:rPr>
              <a:t>Computer Fraud and Abuse Act (CFAA) protects networks</a:t>
            </a:r>
          </a:p>
        </p:txBody>
      </p:sp>
      <p:sp>
        <p:nvSpPr>
          <p:cNvPr id="11" name="TextBox 11"/>
          <p:cNvSpPr txBox="1"/>
          <p:nvPr/>
        </p:nvSpPr>
        <p:spPr>
          <a:xfrm>
            <a:off x="822275" y="4632572"/>
            <a:ext cx="9756725" cy="348685"/>
          </a:xfrm>
          <a:prstGeom prst="rect">
            <a:avLst/>
          </a:prstGeom>
        </p:spPr>
        <p:txBody>
          <a:bodyPr lIns="0" tIns="0" rIns="0" bIns="0" rtlCol="0" anchor="t">
            <a:spAutoFit/>
          </a:bodyPr>
          <a:lstStyle/>
          <a:p>
            <a:pPr marL="273348" lvl="1" indent="-136674" algn="l">
              <a:lnSpc>
                <a:spcPts val="2937"/>
              </a:lnSpc>
              <a:buFont typeface="Arial"/>
              <a:buChar char="•"/>
            </a:pPr>
            <a:r>
              <a:rPr lang="en-US" sz="1812" dirty="0">
                <a:solidFill>
                  <a:schemeClr val="bg1"/>
                </a:solidFill>
                <a:latin typeface="Overpass Light"/>
                <a:ea typeface="Overpass Light"/>
                <a:cs typeface="Overpass Light"/>
                <a:sym typeface="Overpass Light"/>
              </a:rPr>
              <a:t>Wiretap Act governs interception of communications</a:t>
            </a:r>
          </a:p>
        </p:txBody>
      </p:sp>
      <p:sp>
        <p:nvSpPr>
          <p:cNvPr id="12" name="TextBox 12"/>
          <p:cNvSpPr txBox="1"/>
          <p:nvPr/>
        </p:nvSpPr>
        <p:spPr>
          <a:xfrm>
            <a:off x="822275" y="5090666"/>
            <a:ext cx="9756725" cy="348685"/>
          </a:xfrm>
          <a:prstGeom prst="rect">
            <a:avLst/>
          </a:prstGeom>
        </p:spPr>
        <p:txBody>
          <a:bodyPr lIns="0" tIns="0" rIns="0" bIns="0" rtlCol="0" anchor="t">
            <a:spAutoFit/>
          </a:bodyPr>
          <a:lstStyle/>
          <a:p>
            <a:pPr marL="273348" lvl="1" indent="-136674" algn="l">
              <a:lnSpc>
                <a:spcPts val="2937"/>
              </a:lnSpc>
              <a:buFont typeface="Arial"/>
              <a:buChar char="•"/>
            </a:pPr>
            <a:r>
              <a:rPr lang="en-US" sz="1812" dirty="0">
                <a:solidFill>
                  <a:schemeClr val="bg1"/>
                </a:solidFill>
                <a:latin typeface="Overpass Light"/>
                <a:ea typeface="Overpass Light"/>
                <a:cs typeface="Overpass Light"/>
                <a:sym typeface="Overpass Light"/>
              </a:rPr>
              <a:t>State laws add additional penalties</a:t>
            </a:r>
          </a:p>
        </p:txBody>
      </p:sp>
      <p:sp>
        <p:nvSpPr>
          <p:cNvPr id="13" name="TextBox 13"/>
          <p:cNvSpPr txBox="1"/>
          <p:nvPr/>
        </p:nvSpPr>
        <p:spPr>
          <a:xfrm>
            <a:off x="822275" y="5739556"/>
            <a:ext cx="4562921" cy="407291"/>
          </a:xfrm>
          <a:prstGeom prst="rect">
            <a:avLst/>
          </a:prstGeom>
        </p:spPr>
        <p:txBody>
          <a:bodyPr lIns="0" tIns="0" rIns="0" bIns="0" rtlCol="0" anchor="t">
            <a:spAutoFit/>
          </a:bodyPr>
          <a:lstStyle/>
          <a:p>
            <a:pPr algn="l">
              <a:lnSpc>
                <a:spcPts val="3437"/>
              </a:lnSpc>
            </a:pPr>
            <a:r>
              <a:rPr lang="en-US" sz="2750" b="1" dirty="0">
                <a:solidFill>
                  <a:schemeClr val="bg1"/>
                </a:solidFill>
                <a:latin typeface="Arimo Bold"/>
                <a:ea typeface="Arimo Bold"/>
                <a:cs typeface="Arimo Bold"/>
                <a:sym typeface="Arimo Bold"/>
              </a:rPr>
              <a:t>Authorized Testing Only</a:t>
            </a:r>
          </a:p>
        </p:txBody>
      </p:sp>
      <p:sp>
        <p:nvSpPr>
          <p:cNvPr id="14" name="TextBox 14"/>
          <p:cNvSpPr txBox="1"/>
          <p:nvPr/>
        </p:nvSpPr>
        <p:spPr>
          <a:xfrm>
            <a:off x="822275" y="6376839"/>
            <a:ext cx="9756725" cy="720582"/>
          </a:xfrm>
          <a:prstGeom prst="rect">
            <a:avLst/>
          </a:prstGeom>
        </p:spPr>
        <p:txBody>
          <a:bodyPr lIns="0" tIns="0" rIns="0" bIns="0" rtlCol="0" anchor="t">
            <a:spAutoFit/>
          </a:bodyPr>
          <a:lstStyle/>
          <a:p>
            <a:pPr algn="l">
              <a:lnSpc>
                <a:spcPts val="2937"/>
              </a:lnSpc>
            </a:pPr>
            <a:r>
              <a:rPr lang="en-US" sz="1812" dirty="0">
                <a:solidFill>
                  <a:schemeClr val="bg1"/>
                </a:solidFill>
                <a:latin typeface="Overpass Light"/>
                <a:ea typeface="Overpass Light"/>
                <a:cs typeface="Overpass Light"/>
                <a:sym typeface="Overpass Light"/>
              </a:rPr>
              <a:t>Security research must be conducted </a:t>
            </a:r>
            <a:r>
              <a:rPr lang="en-US" sz="1812" b="1" dirty="0">
                <a:solidFill>
                  <a:schemeClr val="bg1"/>
                </a:solidFill>
                <a:latin typeface="Overpass Bold"/>
                <a:ea typeface="Overpass Bold"/>
                <a:cs typeface="Overpass Bold"/>
                <a:sym typeface="Overpass Bold"/>
              </a:rPr>
              <a:t>only on networks you own</a:t>
            </a:r>
            <a:r>
              <a:rPr lang="en-US" sz="1812" dirty="0">
                <a:solidFill>
                  <a:schemeClr val="bg1"/>
                </a:solidFill>
                <a:latin typeface="Overpass Light"/>
                <a:ea typeface="Overpass Light"/>
                <a:cs typeface="Overpass Light"/>
                <a:sym typeface="Overpass Light"/>
              </a:rPr>
              <a:t> or with </a:t>
            </a:r>
            <a:r>
              <a:rPr lang="en-US" sz="1812" b="1" dirty="0">
                <a:solidFill>
                  <a:schemeClr val="bg1"/>
                </a:solidFill>
                <a:latin typeface="Overpass Bold"/>
                <a:ea typeface="Overpass Bold"/>
                <a:cs typeface="Overpass Bold"/>
                <a:sym typeface="Overpass Bold"/>
              </a:rPr>
              <a:t>explicit written permission</a:t>
            </a:r>
            <a:r>
              <a:rPr lang="en-US" sz="1812" dirty="0">
                <a:solidFill>
                  <a:schemeClr val="bg1"/>
                </a:solidFill>
                <a:latin typeface="Overpass Light"/>
                <a:ea typeface="Overpass Light"/>
                <a:cs typeface="Overpass Light"/>
                <a:sym typeface="Overpass Light"/>
              </a:rPr>
              <a:t> from the network administrator. Educational labs should use isolated environments</a:t>
            </a:r>
            <a:r>
              <a:rPr lang="en-US" sz="1812" dirty="0">
                <a:solidFill>
                  <a:srgbClr val="3B4E4E"/>
                </a:solidFill>
                <a:latin typeface="Overpass Light"/>
                <a:ea typeface="Overpass Light"/>
                <a:cs typeface="Overpass Light"/>
                <a:sym typeface="Overpass Light"/>
              </a:rPr>
              <a:t>.</a:t>
            </a:r>
          </a:p>
        </p:txBody>
      </p:sp>
      <p:sp>
        <p:nvSpPr>
          <p:cNvPr id="15" name="TextBox 15"/>
          <p:cNvSpPr txBox="1"/>
          <p:nvPr/>
        </p:nvSpPr>
        <p:spPr>
          <a:xfrm>
            <a:off x="822275" y="7777609"/>
            <a:ext cx="5024586" cy="407291"/>
          </a:xfrm>
          <a:prstGeom prst="rect">
            <a:avLst/>
          </a:prstGeom>
        </p:spPr>
        <p:txBody>
          <a:bodyPr lIns="0" tIns="0" rIns="0" bIns="0" rtlCol="0" anchor="t">
            <a:spAutoFit/>
          </a:bodyPr>
          <a:lstStyle/>
          <a:p>
            <a:pPr algn="l">
              <a:lnSpc>
                <a:spcPts val="3437"/>
              </a:lnSpc>
            </a:pPr>
            <a:r>
              <a:rPr lang="en-US" sz="2750" b="1" dirty="0">
                <a:solidFill>
                  <a:schemeClr val="bg1"/>
                </a:solidFill>
                <a:latin typeface="Arimo Bold"/>
                <a:ea typeface="Arimo Bold"/>
                <a:cs typeface="Arimo Bold"/>
                <a:sym typeface="Arimo Bold"/>
              </a:rPr>
              <a:t>Ethical Hacking Principles</a:t>
            </a:r>
          </a:p>
        </p:txBody>
      </p:sp>
      <p:sp>
        <p:nvSpPr>
          <p:cNvPr id="16" name="TextBox 16"/>
          <p:cNvSpPr txBox="1"/>
          <p:nvPr/>
        </p:nvSpPr>
        <p:spPr>
          <a:xfrm>
            <a:off x="822275" y="8414891"/>
            <a:ext cx="9756725" cy="720582"/>
          </a:xfrm>
          <a:prstGeom prst="rect">
            <a:avLst/>
          </a:prstGeom>
        </p:spPr>
        <p:txBody>
          <a:bodyPr lIns="0" tIns="0" rIns="0" bIns="0" rtlCol="0" anchor="t">
            <a:spAutoFit/>
          </a:bodyPr>
          <a:lstStyle/>
          <a:p>
            <a:pPr algn="l">
              <a:lnSpc>
                <a:spcPts val="2937"/>
              </a:lnSpc>
            </a:pPr>
            <a:r>
              <a:rPr lang="en-US" sz="1812" dirty="0">
                <a:solidFill>
                  <a:schemeClr val="bg1"/>
                </a:solidFill>
                <a:latin typeface="Overpass Light"/>
                <a:ea typeface="Overpass Light"/>
                <a:cs typeface="Overpass Light"/>
                <a:sym typeface="Overpass Light"/>
              </a:rPr>
              <a:t>Responsible researchers follow strict ethical guidelines: obtain permission, minimize harm, respect privacy, disclose vulnerabilities responsibly, and never misuse discovered information</a:t>
            </a:r>
            <a:r>
              <a:rPr lang="en-US" sz="1812" dirty="0">
                <a:solidFill>
                  <a:srgbClr val="3B4E4E"/>
                </a:solidFill>
                <a:latin typeface="Overpass Light"/>
                <a:ea typeface="Overpass Light"/>
                <a:cs typeface="Overpass Light"/>
                <a:sym typeface="Overpass Light"/>
              </a:rPr>
              <a:t>.</a:t>
            </a:r>
          </a:p>
        </p:txBody>
      </p:sp>
      <p:grpSp>
        <p:nvGrpSpPr>
          <p:cNvPr id="17" name="Group 17"/>
          <p:cNvGrpSpPr>
            <a:grpSpLocks noChangeAspect="1"/>
          </p:cNvGrpSpPr>
          <p:nvPr/>
        </p:nvGrpSpPr>
        <p:grpSpPr>
          <a:xfrm>
            <a:off x="11161811" y="2183457"/>
            <a:ext cx="6313289" cy="6313289"/>
            <a:chOff x="0" y="0"/>
            <a:chExt cx="8417718" cy="8417718"/>
          </a:xfrm>
        </p:grpSpPr>
        <p:sp>
          <p:nvSpPr>
            <p:cNvPr id="18" name="Freeform 18" descr="preencoded.png"/>
            <p:cNvSpPr/>
            <p:nvPr/>
          </p:nvSpPr>
          <p:spPr>
            <a:xfrm>
              <a:off x="0" y="0"/>
              <a:ext cx="8417687" cy="8417687"/>
            </a:xfrm>
            <a:custGeom>
              <a:avLst/>
              <a:gdLst/>
              <a:ahLst/>
              <a:cxnLst/>
              <a:rect l="l" t="t" r="r" b="b"/>
              <a:pathLst>
                <a:path w="8417687" h="8417687">
                  <a:moveTo>
                    <a:pt x="0" y="0"/>
                  </a:moveTo>
                  <a:lnTo>
                    <a:pt x="8417687" y="0"/>
                  </a:lnTo>
                  <a:lnTo>
                    <a:pt x="8417687" y="8417687"/>
                  </a:lnTo>
                  <a:lnTo>
                    <a:pt x="0" y="8417687"/>
                  </a:lnTo>
                  <a:lnTo>
                    <a:pt x="0" y="0"/>
                  </a:lnTo>
                  <a:close/>
                </a:path>
              </a:pathLst>
            </a:custGeom>
            <a:blipFill>
              <a:blip r:embed="rId3"/>
              <a:stretch>
                <a:fillRect/>
              </a:stretch>
            </a:blipFill>
          </p:spPr>
          <p:txBody>
            <a:bodyPr/>
            <a:lstStyle/>
            <a:p>
              <a:endParaRPr lang="en-IN"/>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a:ln w="12700">
              <a:solidFill>
                <a:srgbClr val="000000"/>
              </a:solidFill>
            </a:ln>
          </p:spPr>
          <p:txBody>
            <a:bodyPr/>
            <a:lstStyle/>
            <a:p>
              <a:endParaRPr lang="en-IN"/>
            </a:p>
          </p:txBody>
        </p:sp>
      </p:grpSp>
      <p:grpSp>
        <p:nvGrpSpPr>
          <p:cNvPr id="4" name="Group 4"/>
          <p:cNvGrpSpPr/>
          <p:nvPr/>
        </p:nvGrpSpPr>
        <p:grpSpPr>
          <a:xfrm>
            <a:off x="0" y="0"/>
            <a:ext cx="18288000" cy="10287000"/>
            <a:chOff x="0" y="0"/>
            <a:chExt cx="24384000" cy="13716000"/>
          </a:xfrm>
          <a:solidFill>
            <a:schemeClr val="tx1"/>
          </a:solidFill>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a:ln w="12700">
              <a:solidFill>
                <a:srgbClr val="000000"/>
              </a:solidFill>
            </a:ln>
          </p:spPr>
          <p:txBody>
            <a:bodyPr/>
            <a:lstStyle/>
            <a:p>
              <a:endParaRPr lang="en-IN"/>
            </a:p>
          </p:txBody>
        </p:sp>
      </p:grpSp>
      <p:sp>
        <p:nvSpPr>
          <p:cNvPr id="6" name="TextBox 6"/>
          <p:cNvSpPr txBox="1"/>
          <p:nvPr/>
        </p:nvSpPr>
        <p:spPr>
          <a:xfrm>
            <a:off x="992238" y="2128986"/>
            <a:ext cx="7326809" cy="825995"/>
          </a:xfrm>
          <a:prstGeom prst="rect">
            <a:avLst/>
          </a:prstGeom>
        </p:spPr>
        <p:txBody>
          <a:bodyPr lIns="0" tIns="0" rIns="0" bIns="0" rtlCol="0" anchor="t">
            <a:spAutoFit/>
          </a:bodyPr>
          <a:lstStyle/>
          <a:p>
            <a:pPr algn="l">
              <a:lnSpc>
                <a:spcPts val="6937"/>
              </a:lnSpc>
            </a:pPr>
            <a:r>
              <a:rPr lang="en-US" sz="5562" b="1" dirty="0">
                <a:solidFill>
                  <a:schemeClr val="bg1"/>
                </a:solidFill>
                <a:latin typeface="Arimo Bold"/>
                <a:ea typeface="Arimo Bold"/>
                <a:cs typeface="Arimo Bold"/>
                <a:sym typeface="Arimo Bold"/>
              </a:rPr>
              <a:t>What is Kali Linux?</a:t>
            </a:r>
          </a:p>
        </p:txBody>
      </p:sp>
      <p:sp>
        <p:nvSpPr>
          <p:cNvPr id="7" name="TextBox 7"/>
          <p:cNvSpPr txBox="1"/>
          <p:nvPr/>
        </p:nvSpPr>
        <p:spPr>
          <a:xfrm>
            <a:off x="992238" y="3955405"/>
            <a:ext cx="3544044" cy="407291"/>
          </a:xfrm>
          <a:prstGeom prst="rect">
            <a:avLst/>
          </a:prstGeom>
        </p:spPr>
        <p:txBody>
          <a:bodyPr lIns="0" tIns="0" rIns="0" bIns="0" rtlCol="0" anchor="t">
            <a:spAutoFit/>
          </a:bodyPr>
          <a:lstStyle/>
          <a:p>
            <a:pPr algn="l">
              <a:lnSpc>
                <a:spcPts val="3437"/>
              </a:lnSpc>
            </a:pPr>
            <a:r>
              <a:rPr lang="en-US" sz="2750" b="1" dirty="0">
                <a:solidFill>
                  <a:schemeClr val="bg1"/>
                </a:solidFill>
                <a:latin typeface="Arimo Bold"/>
                <a:ea typeface="Arimo Bold"/>
                <a:cs typeface="Arimo Bold"/>
                <a:sym typeface="Arimo Bold"/>
              </a:rPr>
              <a:t>Purpose-Built OS</a:t>
            </a:r>
          </a:p>
        </p:txBody>
      </p:sp>
      <p:sp>
        <p:nvSpPr>
          <p:cNvPr id="8" name="TextBox 8"/>
          <p:cNvSpPr txBox="1"/>
          <p:nvPr/>
        </p:nvSpPr>
        <p:spPr>
          <a:xfrm>
            <a:off x="992238" y="4520804"/>
            <a:ext cx="5198269" cy="2353866"/>
          </a:xfrm>
          <a:prstGeom prst="rect">
            <a:avLst/>
          </a:prstGeom>
        </p:spPr>
        <p:txBody>
          <a:bodyPr lIns="0" tIns="0" rIns="0" bIns="0" rtlCol="0" anchor="t">
            <a:spAutoFit/>
          </a:bodyPr>
          <a:lstStyle/>
          <a:p>
            <a:pPr algn="l">
              <a:lnSpc>
                <a:spcPts val="3562"/>
              </a:lnSpc>
            </a:pPr>
            <a:r>
              <a:rPr lang="en-US" sz="2187" dirty="0">
                <a:solidFill>
                  <a:schemeClr val="bg1"/>
                </a:solidFill>
                <a:latin typeface="Overpass Light"/>
                <a:ea typeface="Overpass Light"/>
                <a:cs typeface="Overpass Light"/>
                <a:sym typeface="Overpass Light"/>
              </a:rPr>
              <a:t>Kali Linux is a Debian-based Linux distribution specifically designed for digital forensics, penetration testing, and security auditing. It comes pre-installed with hundreds of security tools</a:t>
            </a:r>
            <a:r>
              <a:rPr lang="en-US" sz="2187" dirty="0">
                <a:solidFill>
                  <a:srgbClr val="3B4E4E"/>
                </a:solidFill>
                <a:latin typeface="Overpass Light"/>
                <a:ea typeface="Overpass Light"/>
                <a:cs typeface="Overpass Light"/>
                <a:sym typeface="Overpass Light"/>
              </a:rPr>
              <a:t>.</a:t>
            </a:r>
          </a:p>
        </p:txBody>
      </p:sp>
      <p:sp>
        <p:nvSpPr>
          <p:cNvPr id="9" name="TextBox 9"/>
          <p:cNvSpPr txBox="1"/>
          <p:nvPr/>
        </p:nvSpPr>
        <p:spPr>
          <a:xfrm>
            <a:off x="6544866" y="3955405"/>
            <a:ext cx="3775174" cy="407291"/>
          </a:xfrm>
          <a:prstGeom prst="rect">
            <a:avLst/>
          </a:prstGeom>
        </p:spPr>
        <p:txBody>
          <a:bodyPr lIns="0" tIns="0" rIns="0" bIns="0" rtlCol="0" anchor="t">
            <a:spAutoFit/>
          </a:bodyPr>
          <a:lstStyle/>
          <a:p>
            <a:pPr algn="l">
              <a:lnSpc>
                <a:spcPts val="3437"/>
              </a:lnSpc>
            </a:pPr>
            <a:r>
              <a:rPr lang="en-US" sz="2750" b="1" dirty="0">
                <a:solidFill>
                  <a:schemeClr val="bg1"/>
                </a:solidFill>
                <a:latin typeface="Arimo Bold"/>
                <a:ea typeface="Arimo Bold"/>
                <a:cs typeface="Arimo Bold"/>
                <a:sym typeface="Arimo Bold"/>
              </a:rPr>
              <a:t>Professional Toolkit</a:t>
            </a:r>
          </a:p>
        </p:txBody>
      </p:sp>
      <p:sp>
        <p:nvSpPr>
          <p:cNvPr id="10" name="TextBox 10"/>
          <p:cNvSpPr txBox="1"/>
          <p:nvPr/>
        </p:nvSpPr>
        <p:spPr>
          <a:xfrm>
            <a:off x="6544866" y="4520804"/>
            <a:ext cx="5198269" cy="2353866"/>
          </a:xfrm>
          <a:prstGeom prst="rect">
            <a:avLst/>
          </a:prstGeom>
        </p:spPr>
        <p:txBody>
          <a:bodyPr lIns="0" tIns="0" rIns="0" bIns="0" rtlCol="0" anchor="t">
            <a:spAutoFit/>
          </a:bodyPr>
          <a:lstStyle/>
          <a:p>
            <a:pPr algn="l">
              <a:lnSpc>
                <a:spcPts val="3562"/>
              </a:lnSpc>
            </a:pPr>
            <a:r>
              <a:rPr lang="en-US" sz="2187" dirty="0">
                <a:solidFill>
                  <a:schemeClr val="bg1"/>
                </a:solidFill>
                <a:latin typeface="Overpass Light"/>
                <a:ea typeface="Overpass Light"/>
                <a:cs typeface="Overpass Light"/>
                <a:sym typeface="Overpass Light"/>
              </a:rPr>
              <a:t>Includes industry-standard tools for network analysis, vulnerability scanning, password testing, wireless security assessment, and forensic investigation—all in one platform.</a:t>
            </a:r>
          </a:p>
        </p:txBody>
      </p:sp>
      <p:sp>
        <p:nvSpPr>
          <p:cNvPr id="11" name="TextBox 11"/>
          <p:cNvSpPr txBox="1"/>
          <p:nvPr/>
        </p:nvSpPr>
        <p:spPr>
          <a:xfrm>
            <a:off x="12097494" y="3955405"/>
            <a:ext cx="4186832" cy="407291"/>
          </a:xfrm>
          <a:prstGeom prst="rect">
            <a:avLst/>
          </a:prstGeom>
        </p:spPr>
        <p:txBody>
          <a:bodyPr lIns="0" tIns="0" rIns="0" bIns="0" rtlCol="0" anchor="t">
            <a:spAutoFit/>
          </a:bodyPr>
          <a:lstStyle/>
          <a:p>
            <a:pPr algn="l">
              <a:lnSpc>
                <a:spcPts val="3437"/>
              </a:lnSpc>
            </a:pPr>
            <a:r>
              <a:rPr lang="en-US" sz="2750" b="1" dirty="0">
                <a:solidFill>
                  <a:schemeClr val="bg1"/>
                </a:solidFill>
                <a:latin typeface="Arimo Bold"/>
                <a:ea typeface="Arimo Bold"/>
                <a:cs typeface="Arimo Bold"/>
                <a:sym typeface="Arimo Bold"/>
              </a:rPr>
              <a:t>Educational Platform</a:t>
            </a:r>
          </a:p>
        </p:txBody>
      </p:sp>
      <p:sp>
        <p:nvSpPr>
          <p:cNvPr id="12" name="TextBox 12"/>
          <p:cNvSpPr txBox="1"/>
          <p:nvPr/>
        </p:nvSpPr>
        <p:spPr>
          <a:xfrm>
            <a:off x="12097494" y="4520804"/>
            <a:ext cx="5198269" cy="2353866"/>
          </a:xfrm>
          <a:prstGeom prst="rect">
            <a:avLst/>
          </a:prstGeom>
        </p:spPr>
        <p:txBody>
          <a:bodyPr lIns="0" tIns="0" rIns="0" bIns="0" rtlCol="0" anchor="t">
            <a:spAutoFit/>
          </a:bodyPr>
          <a:lstStyle/>
          <a:p>
            <a:pPr algn="l">
              <a:lnSpc>
                <a:spcPts val="3562"/>
              </a:lnSpc>
            </a:pPr>
            <a:r>
              <a:rPr lang="en-US" sz="2187" dirty="0">
                <a:solidFill>
                  <a:schemeClr val="bg1"/>
                </a:solidFill>
                <a:latin typeface="Overpass Light"/>
                <a:ea typeface="Overpass Light"/>
                <a:cs typeface="Overpass Light"/>
                <a:sym typeface="Overpass Light"/>
              </a:rPr>
              <a:t>Widely used in cybersecurity courses, certification training (CEH, OSCP), and academic research. Provides hands-on experience with real security tools in controlled environments.</a:t>
            </a:r>
          </a:p>
        </p:txBody>
      </p:sp>
      <p:sp>
        <p:nvSpPr>
          <p:cNvPr id="13" name="TextBox 13"/>
          <p:cNvSpPr txBox="1"/>
          <p:nvPr/>
        </p:nvSpPr>
        <p:spPr>
          <a:xfrm>
            <a:off x="992238" y="7107883"/>
            <a:ext cx="16303526" cy="892104"/>
          </a:xfrm>
          <a:prstGeom prst="rect">
            <a:avLst/>
          </a:prstGeom>
        </p:spPr>
        <p:txBody>
          <a:bodyPr lIns="0" tIns="0" rIns="0" bIns="0" rtlCol="0" anchor="t">
            <a:spAutoFit/>
          </a:bodyPr>
          <a:lstStyle/>
          <a:p>
            <a:pPr algn="l">
              <a:lnSpc>
                <a:spcPts val="3562"/>
              </a:lnSpc>
            </a:pPr>
            <a:r>
              <a:rPr lang="en-US" sz="2187" b="1" dirty="0">
                <a:solidFill>
                  <a:schemeClr val="bg1"/>
                </a:solidFill>
                <a:latin typeface="Overpass Bold"/>
                <a:ea typeface="Overpass Bold"/>
                <a:cs typeface="Overpass Bold"/>
                <a:sym typeface="Overpass Bold"/>
              </a:rPr>
              <a:t>Important:</a:t>
            </a:r>
            <a:r>
              <a:rPr lang="en-US" sz="2187" dirty="0">
                <a:solidFill>
                  <a:schemeClr val="bg1"/>
                </a:solidFill>
                <a:latin typeface="Overpass Light"/>
                <a:ea typeface="Overpass Light"/>
                <a:cs typeface="Overpass Light"/>
                <a:sym typeface="Overpass Light"/>
              </a:rPr>
              <a:t> Kali Linux is powerful software that should only be used for legitimate security research, authorized testing, and educational purposes. Misuse can have serious legal consequences</a:t>
            </a:r>
            <a:r>
              <a:rPr lang="en-US" sz="2187" dirty="0">
                <a:solidFill>
                  <a:srgbClr val="3B4E4E"/>
                </a:solidFill>
                <a:latin typeface="Overpass Light"/>
                <a:ea typeface="Overpass Light"/>
                <a:cs typeface="Overpass Light"/>
                <a:sym typeface="Overpass Light"/>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a:ln w="12700">
              <a:solidFill>
                <a:srgbClr val="000000"/>
              </a:solidFill>
            </a:ln>
          </p:spPr>
          <p:txBody>
            <a:bodyPr/>
            <a:lstStyle/>
            <a:p>
              <a:endParaRPr lang="en-IN"/>
            </a:p>
          </p:txBody>
        </p:sp>
      </p:grpSp>
      <p:grpSp>
        <p:nvGrpSpPr>
          <p:cNvPr id="4" name="Group 4"/>
          <p:cNvGrpSpPr/>
          <p:nvPr/>
        </p:nvGrpSpPr>
        <p:grpSpPr>
          <a:xfrm>
            <a:off x="0" y="0"/>
            <a:ext cx="18288000" cy="10287000"/>
            <a:chOff x="0" y="0"/>
            <a:chExt cx="24384000" cy="13716000"/>
          </a:xfrm>
          <a:solidFill>
            <a:schemeClr val="tx1"/>
          </a:solidFill>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grpFill/>
            <a:ln w="12700">
              <a:solidFill>
                <a:srgbClr val="000000"/>
              </a:solidFill>
            </a:ln>
          </p:spPr>
          <p:txBody>
            <a:bodyPr/>
            <a:lstStyle/>
            <a:p>
              <a:endParaRPr lang="en-IN"/>
            </a:p>
          </p:txBody>
        </p:sp>
      </p:grpSp>
      <p:sp>
        <p:nvSpPr>
          <p:cNvPr id="6" name="TextBox 6"/>
          <p:cNvSpPr txBox="1"/>
          <p:nvPr/>
        </p:nvSpPr>
        <p:spPr>
          <a:xfrm>
            <a:off x="820042" y="770781"/>
            <a:ext cx="10263634" cy="691023"/>
          </a:xfrm>
          <a:prstGeom prst="rect">
            <a:avLst/>
          </a:prstGeom>
        </p:spPr>
        <p:txBody>
          <a:bodyPr lIns="0" tIns="0" rIns="0" bIns="0" rtlCol="0" anchor="t">
            <a:spAutoFit/>
          </a:bodyPr>
          <a:lstStyle/>
          <a:p>
            <a:pPr algn="l">
              <a:lnSpc>
                <a:spcPts val="5750"/>
              </a:lnSpc>
            </a:pPr>
            <a:r>
              <a:rPr lang="en-US" sz="4562" b="1" dirty="0">
                <a:solidFill>
                  <a:schemeClr val="bg1"/>
                </a:solidFill>
                <a:latin typeface="Arimo Bold"/>
                <a:ea typeface="Arimo Bold"/>
                <a:cs typeface="Arimo Bold"/>
                <a:sym typeface="Arimo Bold"/>
              </a:rPr>
              <a:t>Installing Kali Linux in VirtualBox</a:t>
            </a:r>
          </a:p>
        </p:txBody>
      </p:sp>
      <p:grpSp>
        <p:nvGrpSpPr>
          <p:cNvPr id="7" name="Group 7"/>
          <p:cNvGrpSpPr>
            <a:grpSpLocks noChangeAspect="1"/>
          </p:cNvGrpSpPr>
          <p:nvPr/>
        </p:nvGrpSpPr>
        <p:grpSpPr>
          <a:xfrm>
            <a:off x="820042" y="2370535"/>
            <a:ext cx="8206829" cy="1428750"/>
            <a:chOff x="0" y="0"/>
            <a:chExt cx="10942438" cy="1905000"/>
          </a:xfrm>
        </p:grpSpPr>
        <p:sp>
          <p:nvSpPr>
            <p:cNvPr id="8" name="Freeform 8" descr="preencoded.png"/>
            <p:cNvSpPr/>
            <p:nvPr/>
          </p:nvSpPr>
          <p:spPr>
            <a:xfrm>
              <a:off x="0" y="0"/>
              <a:ext cx="10942447" cy="1905000"/>
            </a:xfrm>
            <a:custGeom>
              <a:avLst/>
              <a:gdLst/>
              <a:ahLst/>
              <a:cxnLst/>
              <a:rect l="l" t="t" r="r" b="b"/>
              <a:pathLst>
                <a:path w="10942447" h="1905000">
                  <a:moveTo>
                    <a:pt x="0" y="0"/>
                  </a:moveTo>
                  <a:lnTo>
                    <a:pt x="10942447" y="0"/>
                  </a:lnTo>
                  <a:lnTo>
                    <a:pt x="10942447" y="1905000"/>
                  </a:lnTo>
                  <a:lnTo>
                    <a:pt x="0" y="1905000"/>
                  </a:lnTo>
                  <a:lnTo>
                    <a:pt x="0" y="0"/>
                  </a:lnTo>
                  <a:close/>
                </a:path>
              </a:pathLst>
            </a:custGeom>
            <a:blipFill>
              <a:blip r:embed="rId3"/>
              <a:stretch>
                <a:fillRect l="-22" r="-22"/>
              </a:stretch>
            </a:blipFill>
          </p:spPr>
          <p:txBody>
            <a:bodyPr/>
            <a:lstStyle/>
            <a:p>
              <a:endParaRPr lang="en-IN"/>
            </a:p>
          </p:txBody>
        </p:sp>
      </p:grpSp>
      <p:sp>
        <p:nvSpPr>
          <p:cNvPr id="9" name="TextBox 9"/>
          <p:cNvSpPr txBox="1"/>
          <p:nvPr/>
        </p:nvSpPr>
        <p:spPr>
          <a:xfrm>
            <a:off x="1054299" y="3279130"/>
            <a:ext cx="3401765" cy="344582"/>
          </a:xfrm>
          <a:prstGeom prst="rect">
            <a:avLst/>
          </a:prstGeom>
        </p:spPr>
        <p:txBody>
          <a:bodyPr lIns="0" tIns="0" rIns="0" bIns="0" rtlCol="0" anchor="t">
            <a:spAutoFit/>
          </a:bodyPr>
          <a:lstStyle/>
          <a:p>
            <a:pPr algn="l">
              <a:lnSpc>
                <a:spcPts val="2875"/>
              </a:lnSpc>
            </a:pPr>
            <a:r>
              <a:rPr lang="en-US" sz="2249" b="1" dirty="0">
                <a:solidFill>
                  <a:schemeClr val="bg1"/>
                </a:solidFill>
                <a:latin typeface="Arimo Bold"/>
                <a:ea typeface="Arimo Bold"/>
                <a:cs typeface="Arimo Bold"/>
                <a:sym typeface="Arimo Bold"/>
              </a:rPr>
              <a:t>Download VirtualBox</a:t>
            </a:r>
          </a:p>
        </p:txBody>
      </p:sp>
      <p:sp>
        <p:nvSpPr>
          <p:cNvPr id="10" name="TextBox 10"/>
          <p:cNvSpPr txBox="1"/>
          <p:nvPr/>
        </p:nvSpPr>
        <p:spPr>
          <a:xfrm>
            <a:off x="1054299" y="3738116"/>
            <a:ext cx="7738319" cy="720582"/>
          </a:xfrm>
          <a:prstGeom prst="rect">
            <a:avLst/>
          </a:prstGeom>
        </p:spPr>
        <p:txBody>
          <a:bodyPr lIns="0" tIns="0" rIns="0" bIns="0" rtlCol="0" anchor="t">
            <a:spAutoFit/>
          </a:bodyPr>
          <a:lstStyle/>
          <a:p>
            <a:pPr algn="l">
              <a:lnSpc>
                <a:spcPts val="2937"/>
              </a:lnSpc>
            </a:pPr>
            <a:r>
              <a:rPr lang="en-US" sz="1812" dirty="0">
                <a:solidFill>
                  <a:schemeClr val="bg1"/>
                </a:solidFill>
                <a:latin typeface="Overpass Light"/>
                <a:ea typeface="Overpass Light"/>
                <a:cs typeface="Overpass Light"/>
                <a:sym typeface="Overpass Light"/>
              </a:rPr>
              <a:t>Visit virtualbox.org and download the appropriate version for your operating system (Windows, Mac, or Linux). Install with default settings</a:t>
            </a:r>
            <a:r>
              <a:rPr lang="en-US" sz="1812" dirty="0">
                <a:solidFill>
                  <a:srgbClr val="3B4E4E"/>
                </a:solidFill>
                <a:latin typeface="Overpass Light"/>
                <a:ea typeface="Overpass Light"/>
                <a:cs typeface="Overpass Light"/>
                <a:sym typeface="Overpass Light"/>
              </a:rPr>
              <a:t>.</a:t>
            </a:r>
          </a:p>
        </p:txBody>
      </p:sp>
      <p:grpSp>
        <p:nvGrpSpPr>
          <p:cNvPr id="11" name="Group 11"/>
          <p:cNvGrpSpPr>
            <a:grpSpLocks noChangeAspect="1"/>
          </p:cNvGrpSpPr>
          <p:nvPr/>
        </p:nvGrpSpPr>
        <p:grpSpPr>
          <a:xfrm>
            <a:off x="9261127" y="2019151"/>
            <a:ext cx="8206829" cy="1428750"/>
            <a:chOff x="0" y="0"/>
            <a:chExt cx="10942438" cy="1905000"/>
          </a:xfrm>
        </p:grpSpPr>
        <p:sp>
          <p:nvSpPr>
            <p:cNvPr id="12" name="Freeform 12" descr="preencoded.png"/>
            <p:cNvSpPr/>
            <p:nvPr/>
          </p:nvSpPr>
          <p:spPr>
            <a:xfrm>
              <a:off x="0" y="0"/>
              <a:ext cx="10942447" cy="1905000"/>
            </a:xfrm>
            <a:custGeom>
              <a:avLst/>
              <a:gdLst/>
              <a:ahLst/>
              <a:cxnLst/>
              <a:rect l="l" t="t" r="r" b="b"/>
              <a:pathLst>
                <a:path w="10942447" h="1905000">
                  <a:moveTo>
                    <a:pt x="0" y="0"/>
                  </a:moveTo>
                  <a:lnTo>
                    <a:pt x="10942447" y="0"/>
                  </a:lnTo>
                  <a:lnTo>
                    <a:pt x="10942447" y="1905000"/>
                  </a:lnTo>
                  <a:lnTo>
                    <a:pt x="0" y="1905000"/>
                  </a:lnTo>
                  <a:lnTo>
                    <a:pt x="0" y="0"/>
                  </a:lnTo>
                  <a:close/>
                </a:path>
              </a:pathLst>
            </a:custGeom>
            <a:blipFill>
              <a:blip r:embed="rId3"/>
              <a:stretch>
                <a:fillRect l="-22" r="-22"/>
              </a:stretch>
            </a:blipFill>
          </p:spPr>
          <p:txBody>
            <a:bodyPr/>
            <a:lstStyle/>
            <a:p>
              <a:endParaRPr lang="en-IN"/>
            </a:p>
          </p:txBody>
        </p:sp>
      </p:grpSp>
      <p:sp>
        <p:nvSpPr>
          <p:cNvPr id="13" name="TextBox 13"/>
          <p:cNvSpPr txBox="1"/>
          <p:nvPr/>
        </p:nvSpPr>
        <p:spPr>
          <a:xfrm>
            <a:off x="9495384" y="2927747"/>
            <a:ext cx="3298329" cy="344582"/>
          </a:xfrm>
          <a:prstGeom prst="rect">
            <a:avLst/>
          </a:prstGeom>
        </p:spPr>
        <p:txBody>
          <a:bodyPr lIns="0" tIns="0" rIns="0" bIns="0" rtlCol="0" anchor="t">
            <a:spAutoFit/>
          </a:bodyPr>
          <a:lstStyle/>
          <a:p>
            <a:pPr algn="l">
              <a:lnSpc>
                <a:spcPts val="2875"/>
              </a:lnSpc>
            </a:pPr>
            <a:r>
              <a:rPr lang="en-US" sz="2249" b="1" dirty="0">
                <a:solidFill>
                  <a:schemeClr val="bg1"/>
                </a:solidFill>
                <a:latin typeface="Arimo Bold"/>
                <a:ea typeface="Arimo Bold"/>
                <a:cs typeface="Arimo Bold"/>
                <a:sym typeface="Arimo Bold"/>
              </a:rPr>
              <a:t>Get Kali Linux Image</a:t>
            </a:r>
          </a:p>
        </p:txBody>
      </p:sp>
      <p:sp>
        <p:nvSpPr>
          <p:cNvPr id="14" name="TextBox 14"/>
          <p:cNvSpPr txBox="1"/>
          <p:nvPr/>
        </p:nvSpPr>
        <p:spPr>
          <a:xfrm>
            <a:off x="9495384" y="3386732"/>
            <a:ext cx="7738319" cy="720582"/>
          </a:xfrm>
          <a:prstGeom prst="rect">
            <a:avLst/>
          </a:prstGeom>
        </p:spPr>
        <p:txBody>
          <a:bodyPr lIns="0" tIns="0" rIns="0" bIns="0" rtlCol="0" anchor="t">
            <a:spAutoFit/>
          </a:bodyPr>
          <a:lstStyle/>
          <a:p>
            <a:pPr algn="l">
              <a:lnSpc>
                <a:spcPts val="2937"/>
              </a:lnSpc>
            </a:pPr>
            <a:r>
              <a:rPr lang="en-US" sz="1812" dirty="0">
                <a:solidFill>
                  <a:schemeClr val="bg1"/>
                </a:solidFill>
                <a:latin typeface="Overpass Light"/>
                <a:ea typeface="Overpass Light"/>
                <a:cs typeface="Overpass Light"/>
                <a:sym typeface="Overpass Light"/>
              </a:rPr>
              <a:t>Navigate to kali.org/get-kali and download the VirtualBox image (pre-built .ova file) or ISO installer. The pre-built image is recommended for beginners</a:t>
            </a:r>
            <a:r>
              <a:rPr lang="en-US" sz="1812" dirty="0">
                <a:solidFill>
                  <a:srgbClr val="3B4E4E"/>
                </a:solidFill>
                <a:latin typeface="Overpass Light"/>
                <a:ea typeface="Overpass Light"/>
                <a:cs typeface="Overpass Light"/>
                <a:sym typeface="Overpass Light"/>
              </a:rPr>
              <a:t>.</a:t>
            </a:r>
          </a:p>
        </p:txBody>
      </p:sp>
      <p:grpSp>
        <p:nvGrpSpPr>
          <p:cNvPr id="15" name="Group 15"/>
          <p:cNvGrpSpPr>
            <a:grpSpLocks noChangeAspect="1"/>
          </p:cNvGrpSpPr>
          <p:nvPr/>
        </p:nvGrpSpPr>
        <p:grpSpPr>
          <a:xfrm>
            <a:off x="820042" y="5407075"/>
            <a:ext cx="8206829" cy="1428750"/>
            <a:chOff x="0" y="0"/>
            <a:chExt cx="10942438" cy="1905000"/>
          </a:xfrm>
        </p:grpSpPr>
        <p:sp>
          <p:nvSpPr>
            <p:cNvPr id="16" name="Freeform 16" descr="preencoded.png"/>
            <p:cNvSpPr/>
            <p:nvPr/>
          </p:nvSpPr>
          <p:spPr>
            <a:xfrm>
              <a:off x="0" y="0"/>
              <a:ext cx="10942447" cy="1905000"/>
            </a:xfrm>
            <a:custGeom>
              <a:avLst/>
              <a:gdLst/>
              <a:ahLst/>
              <a:cxnLst/>
              <a:rect l="l" t="t" r="r" b="b"/>
              <a:pathLst>
                <a:path w="10942447" h="1905000">
                  <a:moveTo>
                    <a:pt x="0" y="0"/>
                  </a:moveTo>
                  <a:lnTo>
                    <a:pt x="10942447" y="0"/>
                  </a:lnTo>
                  <a:lnTo>
                    <a:pt x="10942447" y="1905000"/>
                  </a:lnTo>
                  <a:lnTo>
                    <a:pt x="0" y="1905000"/>
                  </a:lnTo>
                  <a:lnTo>
                    <a:pt x="0" y="0"/>
                  </a:lnTo>
                  <a:close/>
                </a:path>
              </a:pathLst>
            </a:custGeom>
            <a:blipFill>
              <a:blip r:embed="rId3"/>
              <a:stretch>
                <a:fillRect l="-22" r="-22"/>
              </a:stretch>
            </a:blipFill>
          </p:spPr>
          <p:txBody>
            <a:bodyPr/>
            <a:lstStyle/>
            <a:p>
              <a:endParaRPr lang="en-IN"/>
            </a:p>
          </p:txBody>
        </p:sp>
      </p:grpSp>
      <p:sp>
        <p:nvSpPr>
          <p:cNvPr id="17" name="TextBox 17"/>
          <p:cNvSpPr txBox="1"/>
          <p:nvPr/>
        </p:nvSpPr>
        <p:spPr>
          <a:xfrm>
            <a:off x="1054299" y="6315670"/>
            <a:ext cx="3508027" cy="344582"/>
          </a:xfrm>
          <a:prstGeom prst="rect">
            <a:avLst/>
          </a:prstGeom>
        </p:spPr>
        <p:txBody>
          <a:bodyPr lIns="0" tIns="0" rIns="0" bIns="0" rtlCol="0" anchor="t">
            <a:spAutoFit/>
          </a:bodyPr>
          <a:lstStyle/>
          <a:p>
            <a:pPr algn="l">
              <a:lnSpc>
                <a:spcPts val="2875"/>
              </a:lnSpc>
            </a:pPr>
            <a:r>
              <a:rPr lang="en-US" sz="2249" b="1" dirty="0">
                <a:solidFill>
                  <a:schemeClr val="bg1"/>
                </a:solidFill>
                <a:latin typeface="Arimo Bold"/>
                <a:ea typeface="Arimo Bold"/>
                <a:cs typeface="Arimo Bold"/>
                <a:sym typeface="Arimo Bold"/>
              </a:rPr>
              <a:t>Import into VirtualBox</a:t>
            </a:r>
          </a:p>
        </p:txBody>
      </p:sp>
      <p:sp>
        <p:nvSpPr>
          <p:cNvPr id="18" name="TextBox 18"/>
          <p:cNvSpPr txBox="1"/>
          <p:nvPr/>
        </p:nvSpPr>
        <p:spPr>
          <a:xfrm>
            <a:off x="1054299" y="6774656"/>
            <a:ext cx="7738319" cy="1092479"/>
          </a:xfrm>
          <a:prstGeom prst="rect">
            <a:avLst/>
          </a:prstGeom>
        </p:spPr>
        <p:txBody>
          <a:bodyPr lIns="0" tIns="0" rIns="0" bIns="0" rtlCol="0" anchor="t">
            <a:spAutoFit/>
          </a:bodyPr>
          <a:lstStyle/>
          <a:p>
            <a:pPr algn="l">
              <a:lnSpc>
                <a:spcPts val="2937"/>
              </a:lnSpc>
            </a:pPr>
            <a:r>
              <a:rPr lang="en-US" sz="1812" dirty="0">
                <a:solidFill>
                  <a:schemeClr val="bg1"/>
                </a:solidFill>
                <a:latin typeface="Overpass Light"/>
                <a:ea typeface="Overpass Light"/>
                <a:cs typeface="Overpass Light"/>
                <a:sym typeface="Overpass Light"/>
              </a:rPr>
              <a:t>Open VirtualBox, click "Import," select the downloaded .ova file, and adjust settings (allocate at least 2GB RAM and 20GB disk space). Click "Import" to complete.</a:t>
            </a:r>
          </a:p>
        </p:txBody>
      </p:sp>
      <p:grpSp>
        <p:nvGrpSpPr>
          <p:cNvPr id="19" name="Group 19"/>
          <p:cNvGrpSpPr>
            <a:grpSpLocks noChangeAspect="1"/>
          </p:cNvGrpSpPr>
          <p:nvPr/>
        </p:nvGrpSpPr>
        <p:grpSpPr>
          <a:xfrm>
            <a:off x="9261127" y="5055691"/>
            <a:ext cx="8206829" cy="1428750"/>
            <a:chOff x="0" y="0"/>
            <a:chExt cx="10942438" cy="1905000"/>
          </a:xfrm>
        </p:grpSpPr>
        <p:sp>
          <p:nvSpPr>
            <p:cNvPr id="20" name="Freeform 20" descr="preencoded.png"/>
            <p:cNvSpPr/>
            <p:nvPr/>
          </p:nvSpPr>
          <p:spPr>
            <a:xfrm>
              <a:off x="0" y="0"/>
              <a:ext cx="10942447" cy="1905000"/>
            </a:xfrm>
            <a:custGeom>
              <a:avLst/>
              <a:gdLst/>
              <a:ahLst/>
              <a:cxnLst/>
              <a:rect l="l" t="t" r="r" b="b"/>
              <a:pathLst>
                <a:path w="10942447" h="1905000">
                  <a:moveTo>
                    <a:pt x="0" y="0"/>
                  </a:moveTo>
                  <a:lnTo>
                    <a:pt x="10942447" y="0"/>
                  </a:lnTo>
                  <a:lnTo>
                    <a:pt x="10942447" y="1905000"/>
                  </a:lnTo>
                  <a:lnTo>
                    <a:pt x="0" y="1905000"/>
                  </a:lnTo>
                  <a:lnTo>
                    <a:pt x="0" y="0"/>
                  </a:lnTo>
                  <a:close/>
                </a:path>
              </a:pathLst>
            </a:custGeom>
            <a:blipFill>
              <a:blip r:embed="rId3"/>
              <a:stretch>
                <a:fillRect l="-22" r="-22"/>
              </a:stretch>
            </a:blipFill>
          </p:spPr>
          <p:txBody>
            <a:bodyPr/>
            <a:lstStyle/>
            <a:p>
              <a:endParaRPr lang="en-IN"/>
            </a:p>
          </p:txBody>
        </p:sp>
      </p:grpSp>
      <p:sp>
        <p:nvSpPr>
          <p:cNvPr id="21" name="TextBox 21"/>
          <p:cNvSpPr txBox="1"/>
          <p:nvPr/>
        </p:nvSpPr>
        <p:spPr>
          <a:xfrm>
            <a:off x="9495384" y="5964287"/>
            <a:ext cx="2928938" cy="344582"/>
          </a:xfrm>
          <a:prstGeom prst="rect">
            <a:avLst/>
          </a:prstGeom>
        </p:spPr>
        <p:txBody>
          <a:bodyPr lIns="0" tIns="0" rIns="0" bIns="0" rtlCol="0" anchor="t">
            <a:spAutoFit/>
          </a:bodyPr>
          <a:lstStyle/>
          <a:p>
            <a:pPr algn="l">
              <a:lnSpc>
                <a:spcPts val="2875"/>
              </a:lnSpc>
            </a:pPr>
            <a:r>
              <a:rPr lang="en-US" sz="2249" b="1" dirty="0">
                <a:solidFill>
                  <a:schemeClr val="bg1"/>
                </a:solidFill>
                <a:latin typeface="Arimo Bold"/>
                <a:ea typeface="Arimo Bold"/>
                <a:cs typeface="Arimo Bold"/>
                <a:sym typeface="Arimo Bold"/>
              </a:rPr>
              <a:t>Start &amp; Configure</a:t>
            </a:r>
          </a:p>
        </p:txBody>
      </p:sp>
      <p:sp>
        <p:nvSpPr>
          <p:cNvPr id="22" name="TextBox 22"/>
          <p:cNvSpPr txBox="1"/>
          <p:nvPr/>
        </p:nvSpPr>
        <p:spPr>
          <a:xfrm>
            <a:off x="9495384" y="6423272"/>
            <a:ext cx="7738319" cy="1092479"/>
          </a:xfrm>
          <a:prstGeom prst="rect">
            <a:avLst/>
          </a:prstGeom>
        </p:spPr>
        <p:txBody>
          <a:bodyPr lIns="0" tIns="0" rIns="0" bIns="0" rtlCol="0" anchor="t">
            <a:spAutoFit/>
          </a:bodyPr>
          <a:lstStyle/>
          <a:p>
            <a:pPr algn="l">
              <a:lnSpc>
                <a:spcPts val="2937"/>
              </a:lnSpc>
            </a:pPr>
            <a:r>
              <a:rPr lang="en-US" sz="1812" dirty="0">
                <a:solidFill>
                  <a:schemeClr val="bg1"/>
                </a:solidFill>
                <a:latin typeface="Overpass Light"/>
                <a:ea typeface="Overpass Light"/>
                <a:cs typeface="Overpass Light"/>
                <a:sym typeface="Overpass Light"/>
              </a:rPr>
              <a:t>Launch the VM, log in with default credentials (username: kali, password: kali), and update the system using </a:t>
            </a:r>
            <a:r>
              <a:rPr lang="en-US" sz="1812" dirty="0" err="1">
                <a:solidFill>
                  <a:schemeClr val="bg1"/>
                </a:solidFill>
                <a:latin typeface="Overpass"/>
                <a:ea typeface="Overpass"/>
                <a:cs typeface="Overpass"/>
                <a:sym typeface="Overpass"/>
              </a:rPr>
              <a:t>sudo</a:t>
            </a:r>
            <a:r>
              <a:rPr lang="en-US" sz="1812" dirty="0">
                <a:solidFill>
                  <a:schemeClr val="bg1"/>
                </a:solidFill>
                <a:latin typeface="Overpass"/>
                <a:ea typeface="Overpass"/>
                <a:cs typeface="Overpass"/>
                <a:sym typeface="Overpass"/>
              </a:rPr>
              <a:t> apt update &amp;&amp; </a:t>
            </a:r>
            <a:r>
              <a:rPr lang="en-US" sz="1812" dirty="0" err="1">
                <a:solidFill>
                  <a:schemeClr val="bg1"/>
                </a:solidFill>
                <a:latin typeface="Overpass"/>
                <a:ea typeface="Overpass"/>
                <a:cs typeface="Overpass"/>
                <a:sym typeface="Overpass"/>
              </a:rPr>
              <a:t>sudo</a:t>
            </a:r>
            <a:r>
              <a:rPr lang="en-US" sz="1812" dirty="0">
                <a:solidFill>
                  <a:schemeClr val="bg1"/>
                </a:solidFill>
                <a:latin typeface="Overpass"/>
                <a:ea typeface="Overpass"/>
                <a:cs typeface="Overpass"/>
                <a:sym typeface="Overpass"/>
              </a:rPr>
              <a:t> apt upgrade</a:t>
            </a:r>
            <a:r>
              <a:rPr lang="en-US" sz="1812" dirty="0">
                <a:solidFill>
                  <a:schemeClr val="bg1"/>
                </a:solidFill>
                <a:latin typeface="Overpass Light"/>
                <a:ea typeface="Overpass Light"/>
                <a:cs typeface="Overpass Light"/>
                <a:sym typeface="Overpass Light"/>
              </a:rPr>
              <a:t> in the terminal.</a:t>
            </a:r>
          </a:p>
        </p:txBody>
      </p:sp>
      <p:grpSp>
        <p:nvGrpSpPr>
          <p:cNvPr id="23" name="Group 23"/>
          <p:cNvGrpSpPr/>
          <p:nvPr/>
        </p:nvGrpSpPr>
        <p:grpSpPr>
          <a:xfrm>
            <a:off x="820042" y="8472934"/>
            <a:ext cx="16647914" cy="995511"/>
            <a:chOff x="0" y="0"/>
            <a:chExt cx="22197218" cy="1327348"/>
          </a:xfrm>
        </p:grpSpPr>
        <p:sp>
          <p:nvSpPr>
            <p:cNvPr id="24" name="Freeform 24"/>
            <p:cNvSpPr/>
            <p:nvPr/>
          </p:nvSpPr>
          <p:spPr>
            <a:xfrm>
              <a:off x="0" y="0"/>
              <a:ext cx="22197186" cy="1327277"/>
            </a:xfrm>
            <a:custGeom>
              <a:avLst/>
              <a:gdLst/>
              <a:ahLst/>
              <a:cxnLst/>
              <a:rect l="l" t="t" r="r" b="b"/>
              <a:pathLst>
                <a:path w="22197186" h="1327277">
                  <a:moveTo>
                    <a:pt x="0" y="131191"/>
                  </a:moveTo>
                  <a:cubicBezTo>
                    <a:pt x="0" y="58801"/>
                    <a:pt x="58801" y="0"/>
                    <a:pt x="131191" y="0"/>
                  </a:cubicBezTo>
                  <a:lnTo>
                    <a:pt x="22065996" y="0"/>
                  </a:lnTo>
                  <a:cubicBezTo>
                    <a:pt x="22138512" y="0"/>
                    <a:pt x="22197186" y="58801"/>
                    <a:pt x="22197186" y="131191"/>
                  </a:cubicBezTo>
                  <a:lnTo>
                    <a:pt x="22197186" y="1196086"/>
                  </a:lnTo>
                  <a:cubicBezTo>
                    <a:pt x="22197186" y="1268603"/>
                    <a:pt x="22138385" y="1327277"/>
                    <a:pt x="22065996" y="1327277"/>
                  </a:cubicBezTo>
                  <a:lnTo>
                    <a:pt x="131191" y="1327277"/>
                  </a:lnTo>
                  <a:cubicBezTo>
                    <a:pt x="58801" y="1327404"/>
                    <a:pt x="0" y="1268603"/>
                    <a:pt x="0" y="1196086"/>
                  </a:cubicBezTo>
                  <a:close/>
                </a:path>
              </a:pathLst>
            </a:custGeom>
            <a:solidFill>
              <a:srgbClr val="CCE5DA"/>
            </a:solidFill>
            <a:ln w="12700">
              <a:solidFill>
                <a:srgbClr val="000000"/>
              </a:solidFill>
            </a:ln>
          </p:spPr>
          <p:txBody>
            <a:bodyPr/>
            <a:lstStyle/>
            <a:p>
              <a:endParaRPr lang="en-IN"/>
            </a:p>
          </p:txBody>
        </p:sp>
      </p:grpSp>
      <p:grpSp>
        <p:nvGrpSpPr>
          <p:cNvPr id="25" name="Group 25"/>
          <p:cNvGrpSpPr>
            <a:grpSpLocks noChangeAspect="1"/>
          </p:cNvGrpSpPr>
          <p:nvPr/>
        </p:nvGrpSpPr>
        <p:grpSpPr>
          <a:xfrm>
            <a:off x="1054299" y="8808244"/>
            <a:ext cx="292894" cy="234255"/>
            <a:chOff x="0" y="0"/>
            <a:chExt cx="390525" cy="312340"/>
          </a:xfrm>
        </p:grpSpPr>
        <p:sp>
          <p:nvSpPr>
            <p:cNvPr id="26" name="Freeform 26" descr="preencoded.png"/>
            <p:cNvSpPr/>
            <p:nvPr/>
          </p:nvSpPr>
          <p:spPr>
            <a:xfrm>
              <a:off x="0" y="0"/>
              <a:ext cx="390525" cy="312293"/>
            </a:xfrm>
            <a:custGeom>
              <a:avLst/>
              <a:gdLst/>
              <a:ahLst/>
              <a:cxnLst/>
              <a:rect l="l" t="t" r="r" b="b"/>
              <a:pathLst>
                <a:path w="390525" h="312293">
                  <a:moveTo>
                    <a:pt x="0" y="0"/>
                  </a:moveTo>
                  <a:lnTo>
                    <a:pt x="390525" y="0"/>
                  </a:lnTo>
                  <a:lnTo>
                    <a:pt x="390525" y="312293"/>
                  </a:lnTo>
                  <a:lnTo>
                    <a:pt x="0" y="312293"/>
                  </a:lnTo>
                  <a:lnTo>
                    <a:pt x="0" y="0"/>
                  </a:lnTo>
                  <a:close/>
                </a:path>
              </a:pathLst>
            </a:custGeom>
            <a:blipFill>
              <a:blip r:embed="rId4"/>
              <a:stretch>
                <a:fillRect t="-416" b="-431"/>
              </a:stretch>
            </a:blipFill>
          </p:spPr>
          <p:txBody>
            <a:bodyPr/>
            <a:lstStyle/>
            <a:p>
              <a:endParaRPr lang="en-IN"/>
            </a:p>
          </p:txBody>
        </p:sp>
      </p:grpSp>
      <p:sp>
        <p:nvSpPr>
          <p:cNvPr id="27" name="TextBox 27"/>
          <p:cNvSpPr txBox="1"/>
          <p:nvPr/>
        </p:nvSpPr>
        <p:spPr>
          <a:xfrm>
            <a:off x="1581447" y="8689479"/>
            <a:ext cx="15652254" cy="450949"/>
          </a:xfrm>
          <a:prstGeom prst="rect">
            <a:avLst/>
          </a:prstGeom>
        </p:spPr>
        <p:txBody>
          <a:bodyPr lIns="0" tIns="0" rIns="0" bIns="0" rtlCol="0" anchor="t">
            <a:spAutoFit/>
          </a:bodyPr>
          <a:lstStyle/>
          <a:p>
            <a:pPr algn="l">
              <a:lnSpc>
                <a:spcPts val="2937"/>
              </a:lnSpc>
            </a:pPr>
            <a:r>
              <a:rPr lang="en-US" sz="1812">
                <a:solidFill>
                  <a:srgbClr val="000000"/>
                </a:solidFill>
                <a:latin typeface="Overpass Light"/>
                <a:ea typeface="Overpass Light"/>
                <a:cs typeface="Overpass Light"/>
                <a:sym typeface="Overpass Light"/>
              </a:rPr>
              <a:t>Virtual machines provide a safe, isolated environment for security research without affecting your main operating system or network.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6E6E08-D206-F598-4D78-111492E82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431434" cy="10287000"/>
          </a:xfrm>
          <a:prstGeom prst="rect">
            <a:avLst/>
          </a:prstGeom>
        </p:spPr>
      </p:pic>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A445E554-13CF-4318-611D-50B041630241}"/>
                  </a:ext>
                </a:extLst>
              </p14:cNvPr>
              <p14:cNvContentPartPr/>
              <p14:nvPr/>
            </p14:nvContentPartPr>
            <p14:xfrm>
              <a:off x="-725797" y="6731752"/>
              <a:ext cx="360" cy="360"/>
            </p14:xfrm>
          </p:contentPart>
        </mc:Choice>
        <mc:Fallback>
          <p:pic>
            <p:nvPicPr>
              <p:cNvPr id="11" name="Ink 10">
                <a:extLst>
                  <a:ext uri="{FF2B5EF4-FFF2-40B4-BE49-F238E27FC236}">
                    <a16:creationId xmlns:a16="http://schemas.microsoft.com/office/drawing/2014/main" id="{A445E554-13CF-4318-611D-50B041630241}"/>
                  </a:ext>
                </a:extLst>
              </p:cNvPr>
              <p:cNvPicPr/>
              <p:nvPr/>
            </p:nvPicPr>
            <p:blipFill>
              <a:blip r:embed="rId4"/>
              <a:stretch>
                <a:fillRect/>
              </a:stretch>
            </p:blipFill>
            <p:spPr>
              <a:xfrm>
                <a:off x="-761437" y="6696112"/>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3BD33A85-7893-C7DF-1CED-1B170925BD42}"/>
                  </a:ext>
                </a:extLst>
              </p14:cNvPr>
              <p14:cNvContentPartPr/>
              <p14:nvPr/>
            </p14:nvContentPartPr>
            <p14:xfrm rot="-823344">
              <a:off x="2979131" y="523360"/>
              <a:ext cx="1020984" cy="1020984"/>
            </p14:xfrm>
          </p:contentPart>
        </mc:Choice>
        <mc:Fallback>
          <p:pic>
            <p:nvPicPr>
              <p:cNvPr id="13" name="Ink 12">
                <a:extLst>
                  <a:ext uri="{FF2B5EF4-FFF2-40B4-BE49-F238E27FC236}">
                    <a16:creationId xmlns:a16="http://schemas.microsoft.com/office/drawing/2014/main" id="{3BD33A85-7893-C7DF-1CED-1B170925BD42}"/>
                  </a:ext>
                </a:extLst>
              </p:cNvPr>
              <p:cNvPicPr/>
              <p:nvPr/>
            </p:nvPicPr>
            <p:blipFill>
              <a:blip r:embed="rId6"/>
              <a:stretch>
                <a:fillRect/>
              </a:stretch>
            </p:blipFill>
            <p:spPr>
              <a:xfrm rot="-823344">
                <a:off x="2943490" y="487719"/>
                <a:ext cx="1092626" cy="1092626"/>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2A0DC346-2DAA-9AF2-B6CA-583567FA669B}"/>
                  </a:ext>
                </a:extLst>
              </p14:cNvPr>
              <p14:cNvContentPartPr/>
              <p14:nvPr/>
            </p14:nvContentPartPr>
            <p14:xfrm>
              <a:off x="-1560637" y="6305872"/>
              <a:ext cx="360" cy="360"/>
            </p14:xfrm>
          </p:contentPart>
        </mc:Choice>
        <mc:Fallback>
          <p:pic>
            <p:nvPicPr>
              <p:cNvPr id="14" name="Ink 13">
                <a:extLst>
                  <a:ext uri="{FF2B5EF4-FFF2-40B4-BE49-F238E27FC236}">
                    <a16:creationId xmlns:a16="http://schemas.microsoft.com/office/drawing/2014/main" id="{2A0DC346-2DAA-9AF2-B6CA-583567FA669B}"/>
                  </a:ext>
                </a:extLst>
              </p:cNvPr>
              <p:cNvPicPr/>
              <p:nvPr/>
            </p:nvPicPr>
            <p:blipFill>
              <a:blip r:embed="rId4"/>
              <a:stretch>
                <a:fillRect/>
              </a:stretch>
            </p:blipFill>
            <p:spPr>
              <a:xfrm>
                <a:off x="-1596277" y="6269872"/>
                <a:ext cx="72000" cy="72000"/>
              </a:xfrm>
              <a:prstGeom prst="rect">
                <a:avLst/>
              </a:prstGeom>
            </p:spPr>
          </p:pic>
        </mc:Fallback>
      </mc:AlternateContent>
    </p:spTree>
    <p:extLst>
      <p:ext uri="{BB962C8B-B14F-4D97-AF65-F5344CB8AC3E}">
        <p14:creationId xmlns:p14="http://schemas.microsoft.com/office/powerpoint/2010/main" val="15740110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1309</TotalTime>
  <Words>1249</Words>
  <Application>Microsoft Office PowerPoint</Application>
  <PresentationFormat>Custom</PresentationFormat>
  <Paragraphs>138</Paragraphs>
  <Slides>21</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Calibri</vt:lpstr>
      <vt:lpstr>Arial</vt:lpstr>
      <vt:lpstr>Algerian</vt:lpstr>
      <vt:lpstr>Overpass Light Italics</vt:lpstr>
      <vt:lpstr>Overpass</vt:lpstr>
      <vt:lpstr>Overpass Light</vt:lpstr>
      <vt:lpstr>Arimo Bold</vt:lpstr>
      <vt:lpstr>Overpass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python-project (1).pptx</dc:title>
  <cp:lastModifiedBy>Ronak Sharma</cp:lastModifiedBy>
  <cp:revision>3</cp:revision>
  <dcterms:created xsi:type="dcterms:W3CDTF">2006-08-16T00:00:00Z</dcterms:created>
  <dcterms:modified xsi:type="dcterms:W3CDTF">2025-11-30T14:35:21Z</dcterms:modified>
  <dc:identifier>DAG51FRN6yg</dc:identifier>
</cp:coreProperties>
</file>